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DM Sans" pitchFamily="2" charset="0"/>
      <p:regular r:id="rId19"/>
      <p:bold r:id="rId20"/>
    </p:embeddedFont>
    <p:embeddedFont>
      <p:font typeface="Libre Baskerville" panose="020000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9T15:36:33.32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813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tatamotors.com/wp-content/uploads/2023/11/q2fy24-presentation.pdf#page=29" TargetMode="External"/><Relationship Id="rId3" Type="http://schemas.openxmlformats.org/officeDocument/2006/relationships/hyperlink" Target="https://www.jaguarlandrover.com/2020/overview" TargetMode="External"/><Relationship Id="rId7" Type="http://schemas.openxmlformats.org/officeDocument/2006/relationships/hyperlink" Target="https://www.tatamotors.com/wp-content/uploads/2023/11/q2fy24-presentation.pdf#page=25"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www.tatamotors.com/wp-content/uploads/2023/11/q2fy24-presentation.pdf#page=22" TargetMode="External"/><Relationship Id="rId5" Type="http://schemas.openxmlformats.org/officeDocument/2006/relationships/hyperlink" Target="https://www.tatamotors.com/wp-content/uploads/2023/11/q2fy24-presentation.pdf#page=19" TargetMode="External"/><Relationship Id="rId4" Type="http://schemas.openxmlformats.org/officeDocument/2006/relationships/hyperlink" Target="https://www.tatamotors.com/wp-content/uploads/2023/11/q2fy24-presentation.pdf#page=1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47524"/>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5C4E3D"/>
                </a:solidFill>
                <a:latin typeface="Libre Baskerville" pitchFamily="34" charset="0"/>
                <a:ea typeface="Libre Baskerville" pitchFamily="34" charset="-122"/>
                <a:cs typeface="Libre Baskerville" pitchFamily="34" charset="-120"/>
              </a:rPr>
              <a:t>Investing in India's Electric Vehicle Sector</a:t>
            </a:r>
            <a:endParaRPr lang="en-US" sz="6700" dirty="0"/>
          </a:p>
        </p:txBody>
      </p:sp>
      <p:sp>
        <p:nvSpPr>
          <p:cNvPr id="4" name="Text 1"/>
          <p:cNvSpPr/>
          <p:nvPr/>
        </p:nvSpPr>
        <p:spPr>
          <a:xfrm>
            <a:off x="6350437" y="4711779"/>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India's Electric Vehicle (EV) sector presents a compelling investment opportunity, driven by robust growth prospects, supportive government policies, and a shift towards sustainable transportation. This analysis explores the current state, future projections, key players, emerging trends, and investment potential of India's EV market.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0548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Tata Motors Ltd.</a:t>
            </a:r>
            <a:endParaRPr lang="en-US" sz="4850" dirty="0"/>
          </a:p>
        </p:txBody>
      </p:sp>
      <p:sp>
        <p:nvSpPr>
          <p:cNvPr id="3" name="Text 1"/>
          <p:cNvSpPr/>
          <p:nvPr/>
        </p:nvSpPr>
        <p:spPr>
          <a:xfrm>
            <a:off x="864037" y="3394115"/>
            <a:ext cx="3186113"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Financial Highlights</a:t>
            </a:r>
            <a:endParaRPr lang="en-US" sz="2400" dirty="0"/>
          </a:p>
        </p:txBody>
      </p:sp>
      <p:sp>
        <p:nvSpPr>
          <p:cNvPr id="4" name="Text 2"/>
          <p:cNvSpPr/>
          <p:nvPr/>
        </p:nvSpPr>
        <p:spPr>
          <a:xfrm>
            <a:off x="864037" y="4026694"/>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 Market Capitalization: ₹3,01,749 crore - Stock Price: ₹820 (as of November 7, 2024) - Price-to-Earnings (P/E) Ratio: 8.89 - Book Value per Share: ₹255 - Return on Capital Employed (ROCE): 20.1% - Return on Equity (ROE): 49.4%</a:t>
            </a:r>
            <a:endParaRPr lang="en-US" sz="1900" dirty="0"/>
          </a:p>
        </p:txBody>
      </p:sp>
      <p:sp>
        <p:nvSpPr>
          <p:cNvPr id="5" name="Text 3"/>
          <p:cNvSpPr/>
          <p:nvPr/>
        </p:nvSpPr>
        <p:spPr>
          <a:xfrm>
            <a:off x="7623929"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Growth Metrics</a:t>
            </a:r>
            <a:endParaRPr lang="en-US" sz="2400" dirty="0"/>
          </a:p>
        </p:txBody>
      </p:sp>
      <p:sp>
        <p:nvSpPr>
          <p:cNvPr id="6" name="Text 4"/>
          <p:cNvSpPr/>
          <p:nvPr/>
        </p:nvSpPr>
        <p:spPr>
          <a:xfrm>
            <a:off x="7623929" y="4026694"/>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 Compounded Sales Growth: - 10 Years: 7% - 5 Years: 8% - 3 Years: 21% - Compounded Profit Growth: - 10 Years: 8% - 5 Years: 93% - 3 Years: 128% - Stock Price Compound Annual Growth Rate (CAGR): - 10 Years: 5% - 5 Years: 37% - 3 Years: 17%</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75379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Tata Motors: About</a:t>
            </a:r>
            <a:endParaRPr lang="en-US" sz="4850" dirty="0"/>
          </a:p>
        </p:txBody>
      </p:sp>
      <p:sp>
        <p:nvSpPr>
          <p:cNvPr id="4" name="Text 1"/>
          <p:cNvSpPr/>
          <p:nvPr/>
        </p:nvSpPr>
        <p:spPr>
          <a:xfrm>
            <a:off x="6350437" y="3895606"/>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Tata Motors Group is a leading global automobile manufacturer. Part of the illustrious multi-national conglomerate, the Tata group, it offers a wide and diverse portfolio of cars, sports utility vehicles, trucks, buses and defence vehicles to the world.</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6516" y="782717"/>
            <a:ext cx="6018609" cy="621863"/>
          </a:xfrm>
          <a:prstGeom prst="rect">
            <a:avLst/>
          </a:prstGeom>
          <a:noFill/>
          <a:ln/>
        </p:spPr>
        <p:txBody>
          <a:bodyPr wrap="none" lIns="0" tIns="0" rIns="0" bIns="0" rtlCol="0" anchor="t"/>
          <a:lstStyle/>
          <a:p>
            <a:pPr marL="0" indent="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Tata Motors: Key Points</a:t>
            </a:r>
            <a:endParaRPr lang="en-US" sz="3900" dirty="0"/>
          </a:p>
        </p:txBody>
      </p:sp>
      <p:sp>
        <p:nvSpPr>
          <p:cNvPr id="3" name="Shape 1"/>
          <p:cNvSpPr/>
          <p:nvPr/>
        </p:nvSpPr>
        <p:spPr>
          <a:xfrm>
            <a:off x="696516" y="2026325"/>
            <a:ext cx="447675" cy="447675"/>
          </a:xfrm>
          <a:prstGeom prst="roundRect">
            <a:avLst>
              <a:gd name="adj" fmla="val 18671"/>
            </a:avLst>
          </a:prstGeom>
          <a:solidFill>
            <a:srgbClr val="F7EDD4"/>
          </a:solidFill>
          <a:ln w="7620">
            <a:solidFill>
              <a:srgbClr val="DDD3BA"/>
            </a:solidFill>
            <a:prstDash val="solid"/>
          </a:ln>
        </p:spPr>
      </p:sp>
      <p:sp>
        <p:nvSpPr>
          <p:cNvPr id="4" name="Text 2"/>
          <p:cNvSpPr/>
          <p:nvPr/>
        </p:nvSpPr>
        <p:spPr>
          <a:xfrm>
            <a:off x="853797" y="2100858"/>
            <a:ext cx="133112" cy="298490"/>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1</a:t>
            </a:r>
            <a:endParaRPr lang="en-US" sz="2350" dirty="0"/>
          </a:p>
        </p:txBody>
      </p:sp>
      <p:sp>
        <p:nvSpPr>
          <p:cNvPr id="5" name="Text 3"/>
          <p:cNvSpPr/>
          <p:nvPr/>
        </p:nvSpPr>
        <p:spPr>
          <a:xfrm>
            <a:off x="1343144" y="2026325"/>
            <a:ext cx="2487573" cy="310872"/>
          </a:xfrm>
          <a:prstGeom prst="rect">
            <a:avLst/>
          </a:prstGeom>
          <a:noFill/>
          <a:ln/>
        </p:spPr>
        <p:txBody>
          <a:bodyPr wrap="none" lIns="0" tIns="0" rIns="0" bIns="0" rtlCol="0" anchor="t"/>
          <a:lstStyle/>
          <a:p>
            <a:pPr marL="0" indent="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Jaguar Land Rover</a:t>
            </a:r>
            <a:endParaRPr lang="en-US" sz="1950" dirty="0"/>
          </a:p>
        </p:txBody>
      </p:sp>
      <p:sp>
        <p:nvSpPr>
          <p:cNvPr id="6" name="Text 4"/>
          <p:cNvSpPr/>
          <p:nvPr/>
        </p:nvSpPr>
        <p:spPr>
          <a:xfrm>
            <a:off x="1343144" y="2456498"/>
            <a:ext cx="5872639" cy="2546033"/>
          </a:xfrm>
          <a:prstGeom prst="rect">
            <a:avLst/>
          </a:prstGeom>
          <a:noFill/>
          <a:ln/>
        </p:spPr>
        <p:txBody>
          <a:bodyPr wrap="square" lIns="0" tIns="0" rIns="0" bIns="0" rtlCol="0" anchor="t"/>
          <a:lstStyle/>
          <a:p>
            <a:pPr marL="0" indent="0">
              <a:lnSpc>
                <a:spcPts val="2500"/>
              </a:lnSpc>
              <a:buNone/>
            </a:pPr>
            <a:r>
              <a:rPr lang="en-US" sz="1550" dirty="0">
                <a:solidFill>
                  <a:srgbClr val="454240"/>
                </a:solidFill>
                <a:latin typeface="DM Sans" pitchFamily="34" charset="0"/>
                <a:ea typeface="DM Sans" pitchFamily="34" charset="-122"/>
                <a:cs typeface="DM Sans" pitchFamily="34" charset="-120"/>
              </a:rPr>
              <a:t>Jaguar Land Rover Ltd.Tata Motors Ltd (TML) bought British iconic brands Jaguar &amp; Land Rover from Ford in 2008 and merged them together in 2013 to form one unified company. </a:t>
            </a:r>
            <a:r>
              <a:rPr lang="en-US" sz="1550" u="sng" dirty="0">
                <a:solidFill>
                  <a:srgbClr val="AB8421"/>
                </a:solidFill>
                <a:latin typeface="DM Sans" pitchFamily="34" charset="0"/>
                <a:ea typeface="DM Sans" pitchFamily="34" charset="-122"/>
                <a:cs typeface="DM Sans" pitchFamily="34" charset="-120"/>
                <a:hlinkClick r:id="rId3">
                  <a:extLst>
                    <a:ext uri="{A12FA001-AC4F-418D-AE19-62706E023703}">
                      <ahyp:hlinkClr xmlns:ahyp="http://schemas.microsoft.com/office/drawing/2018/hyperlinkcolor" val="tx"/>
                    </a:ext>
                  </a:extLst>
                </a:hlinkClick>
              </a:rPr>
              <a:t>\[1\]</a:t>
            </a:r>
            <a:r>
              <a:rPr lang="en-US" sz="1550" dirty="0">
                <a:solidFill>
                  <a:srgbClr val="454240"/>
                </a:solidFill>
                <a:latin typeface="DM Sans" pitchFamily="34" charset="0"/>
                <a:ea typeface="DM Sans" pitchFamily="34" charset="-122"/>
                <a:cs typeface="DM Sans" pitchFamily="34" charset="-120"/>
              </a:rPr>
              <a:t>. In H1FY24, order book remained strong with ~168k units, 77% of which are for RR, RRS &amp; Defender.</a:t>
            </a:r>
            <a:r>
              <a:rPr lang="en-US" sz="1550" u="sng" dirty="0">
                <a:solidFill>
                  <a:srgbClr val="AB8421"/>
                </a:solidFill>
                <a:latin typeface="DM Sans" pitchFamily="34" charset="0"/>
                <a:ea typeface="DM Sans" pitchFamily="34" charset="-122"/>
                <a:cs typeface="DM Sans" pitchFamily="34" charset="-120"/>
                <a:hlinkClick r:id="rId4">
                  <a:extLst>
                    <a:ext uri="{A12FA001-AC4F-418D-AE19-62706E023703}">
                      <ahyp:hlinkClr xmlns:ahyp="http://schemas.microsoft.com/office/drawing/2018/hyperlinkcolor" val="tx"/>
                    </a:ext>
                  </a:extLst>
                </a:hlinkClick>
              </a:rPr>
              <a:t>\[2\]</a:t>
            </a:r>
            <a:r>
              <a:rPr lang="en-US" sz="1550" dirty="0">
                <a:solidFill>
                  <a:srgbClr val="454240"/>
                </a:solidFill>
                <a:latin typeface="DM Sans" pitchFamily="34" charset="0"/>
                <a:ea typeface="DM Sans" pitchFamily="34" charset="-122"/>
                <a:cs typeface="DM Sans" pitchFamily="34" charset="-120"/>
              </a:rPr>
              <a:t> New Range Rover &amp; Range Rover Sport production continues to grow through new body shop in Solihull to be live in Q3FY24 and is expected to increase capacity by 30% over time.</a:t>
            </a:r>
            <a:r>
              <a:rPr lang="en-US" sz="1550" u="sng" dirty="0">
                <a:solidFill>
                  <a:srgbClr val="AB8421"/>
                </a:solidFill>
                <a:latin typeface="DM Sans" pitchFamily="34" charset="0"/>
                <a:ea typeface="DM Sans" pitchFamily="34" charset="-122"/>
                <a:cs typeface="DM Sans" pitchFamily="34" charset="-120"/>
                <a:hlinkClick r:id="rId5">
                  <a:extLst>
                    <a:ext uri="{A12FA001-AC4F-418D-AE19-62706E023703}">
                      <ahyp:hlinkClr xmlns:ahyp="http://schemas.microsoft.com/office/drawing/2018/hyperlinkcolor" val="tx"/>
                    </a:ext>
                  </a:extLst>
                </a:hlinkClick>
              </a:rPr>
              <a:t>\[3\]</a:t>
            </a:r>
            <a:endParaRPr lang="en-US" sz="1550" dirty="0"/>
          </a:p>
        </p:txBody>
      </p:sp>
      <p:sp>
        <p:nvSpPr>
          <p:cNvPr id="7" name="Shape 5"/>
          <p:cNvSpPr/>
          <p:nvPr/>
        </p:nvSpPr>
        <p:spPr>
          <a:xfrm>
            <a:off x="7414736" y="2026325"/>
            <a:ext cx="447675" cy="447675"/>
          </a:xfrm>
          <a:prstGeom prst="roundRect">
            <a:avLst>
              <a:gd name="adj" fmla="val 18671"/>
            </a:avLst>
          </a:prstGeom>
          <a:solidFill>
            <a:srgbClr val="F7EDD4"/>
          </a:solidFill>
          <a:ln w="7620">
            <a:solidFill>
              <a:srgbClr val="DDD3BA"/>
            </a:solidFill>
            <a:prstDash val="solid"/>
          </a:ln>
        </p:spPr>
      </p:sp>
      <p:sp>
        <p:nvSpPr>
          <p:cNvPr id="8" name="Text 6"/>
          <p:cNvSpPr/>
          <p:nvPr/>
        </p:nvSpPr>
        <p:spPr>
          <a:xfrm>
            <a:off x="7546658" y="2100858"/>
            <a:ext cx="183833" cy="298490"/>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2</a:t>
            </a:r>
            <a:endParaRPr lang="en-US" sz="2350" dirty="0"/>
          </a:p>
        </p:txBody>
      </p:sp>
      <p:sp>
        <p:nvSpPr>
          <p:cNvPr id="9" name="Text 7"/>
          <p:cNvSpPr/>
          <p:nvPr/>
        </p:nvSpPr>
        <p:spPr>
          <a:xfrm>
            <a:off x="8061365" y="2026325"/>
            <a:ext cx="3304937" cy="310872"/>
          </a:xfrm>
          <a:prstGeom prst="rect">
            <a:avLst/>
          </a:prstGeom>
          <a:noFill/>
          <a:ln/>
        </p:spPr>
        <p:txBody>
          <a:bodyPr wrap="none" lIns="0" tIns="0" rIns="0" bIns="0" rtlCol="0" anchor="t"/>
          <a:lstStyle/>
          <a:p>
            <a:pPr marL="0" indent="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Tata Commercial Vehicles</a:t>
            </a:r>
            <a:endParaRPr lang="en-US" sz="1950" dirty="0"/>
          </a:p>
        </p:txBody>
      </p:sp>
      <p:sp>
        <p:nvSpPr>
          <p:cNvPr id="10" name="Text 8"/>
          <p:cNvSpPr/>
          <p:nvPr/>
        </p:nvSpPr>
        <p:spPr>
          <a:xfrm>
            <a:off x="8061365" y="2456498"/>
            <a:ext cx="5872639" cy="954762"/>
          </a:xfrm>
          <a:prstGeom prst="rect">
            <a:avLst/>
          </a:prstGeom>
          <a:noFill/>
          <a:ln/>
        </p:spPr>
        <p:txBody>
          <a:bodyPr wrap="square" lIns="0" tIns="0" rIns="0" bIns="0" rtlCol="0" anchor="t"/>
          <a:lstStyle/>
          <a:p>
            <a:pPr marL="0" indent="0">
              <a:lnSpc>
                <a:spcPts val="2500"/>
              </a:lnSpc>
              <a:buNone/>
            </a:pPr>
            <a:r>
              <a:rPr lang="en-US" sz="1550" dirty="0">
                <a:solidFill>
                  <a:srgbClr val="454240"/>
                </a:solidFill>
                <a:latin typeface="DM Sans" pitchFamily="34" charset="0"/>
                <a:ea typeface="DM Sans" pitchFamily="34" charset="-122"/>
                <a:cs typeface="DM Sans" pitchFamily="34" charset="-120"/>
              </a:rPr>
              <a:t>This includes Tata CV India, Tata Cummins and Tata CV International. The company has ~42% market share in FY23.</a:t>
            </a:r>
            <a:r>
              <a:rPr lang="en-US" sz="1550" u="sng" dirty="0">
                <a:solidFill>
                  <a:srgbClr val="AB8421"/>
                </a:solidFill>
                <a:latin typeface="DM Sans" pitchFamily="34" charset="0"/>
                <a:ea typeface="DM Sans" pitchFamily="34" charset="-122"/>
                <a:cs typeface="DM Sans" pitchFamily="34" charset="-120"/>
                <a:hlinkClick r:id="rId6">
                  <a:extLst>
                    <a:ext uri="{A12FA001-AC4F-418D-AE19-62706E023703}">
                      <ahyp:hlinkClr xmlns:ahyp="http://schemas.microsoft.com/office/drawing/2018/hyperlinkcolor" val="tx"/>
                    </a:ext>
                  </a:extLst>
                </a:hlinkClick>
              </a:rPr>
              <a:t>\[4\]</a:t>
            </a:r>
            <a:r>
              <a:rPr lang="en-US" sz="1550" dirty="0">
                <a:solidFill>
                  <a:srgbClr val="454240"/>
                </a:solidFill>
                <a:latin typeface="DM Sans" pitchFamily="34" charset="0"/>
                <a:ea typeface="DM Sans" pitchFamily="34" charset="-122"/>
                <a:cs typeface="DM Sans" pitchFamily="34" charset="-120"/>
              </a:rPr>
              <a:t>. In FY24, 223+ variants have been introduced.</a:t>
            </a:r>
            <a:r>
              <a:rPr lang="en-US" sz="1550" u="sng" dirty="0">
                <a:solidFill>
                  <a:srgbClr val="AB8421"/>
                </a:solidFill>
                <a:latin typeface="DM Sans" pitchFamily="34" charset="0"/>
                <a:ea typeface="DM Sans" pitchFamily="34" charset="-122"/>
                <a:cs typeface="DM Sans" pitchFamily="34" charset="-120"/>
                <a:hlinkClick r:id="rId7">
                  <a:extLst>
                    <a:ext uri="{A12FA001-AC4F-418D-AE19-62706E023703}">
                      <ahyp:hlinkClr xmlns:ahyp="http://schemas.microsoft.com/office/drawing/2018/hyperlinkcolor" val="tx"/>
                    </a:ext>
                  </a:extLst>
                </a:hlinkClick>
              </a:rPr>
              <a:t>\[5\]</a:t>
            </a:r>
            <a:endParaRPr lang="en-US" sz="1550" dirty="0"/>
          </a:p>
        </p:txBody>
      </p:sp>
      <p:sp>
        <p:nvSpPr>
          <p:cNvPr id="11" name="Shape 9"/>
          <p:cNvSpPr/>
          <p:nvPr/>
        </p:nvSpPr>
        <p:spPr>
          <a:xfrm>
            <a:off x="696516" y="5425321"/>
            <a:ext cx="447675" cy="447675"/>
          </a:xfrm>
          <a:prstGeom prst="roundRect">
            <a:avLst>
              <a:gd name="adj" fmla="val 18671"/>
            </a:avLst>
          </a:prstGeom>
          <a:solidFill>
            <a:srgbClr val="F7EDD4"/>
          </a:solidFill>
          <a:ln w="7620">
            <a:solidFill>
              <a:srgbClr val="DDD3BA"/>
            </a:solidFill>
            <a:prstDash val="solid"/>
          </a:ln>
        </p:spPr>
      </p:sp>
      <p:sp>
        <p:nvSpPr>
          <p:cNvPr id="12" name="Text 10"/>
          <p:cNvSpPr/>
          <p:nvPr/>
        </p:nvSpPr>
        <p:spPr>
          <a:xfrm>
            <a:off x="828437" y="5499854"/>
            <a:ext cx="183833" cy="298490"/>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3</a:t>
            </a:r>
            <a:endParaRPr lang="en-US" sz="2350" dirty="0"/>
          </a:p>
        </p:txBody>
      </p:sp>
      <p:sp>
        <p:nvSpPr>
          <p:cNvPr id="13" name="Text 11"/>
          <p:cNvSpPr/>
          <p:nvPr/>
        </p:nvSpPr>
        <p:spPr>
          <a:xfrm>
            <a:off x="1343144" y="5425321"/>
            <a:ext cx="2961918" cy="310872"/>
          </a:xfrm>
          <a:prstGeom prst="rect">
            <a:avLst/>
          </a:prstGeom>
          <a:noFill/>
          <a:ln/>
        </p:spPr>
        <p:txBody>
          <a:bodyPr wrap="none" lIns="0" tIns="0" rIns="0" bIns="0" rtlCol="0" anchor="t"/>
          <a:lstStyle/>
          <a:p>
            <a:pPr marL="0" indent="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Tata Passenger Vehicles</a:t>
            </a:r>
            <a:endParaRPr lang="en-US" sz="1950" dirty="0"/>
          </a:p>
        </p:txBody>
      </p:sp>
      <p:sp>
        <p:nvSpPr>
          <p:cNvPr id="14" name="Text 12"/>
          <p:cNvSpPr/>
          <p:nvPr/>
        </p:nvSpPr>
        <p:spPr>
          <a:xfrm>
            <a:off x="1343144" y="5855494"/>
            <a:ext cx="5872639" cy="1591270"/>
          </a:xfrm>
          <a:prstGeom prst="rect">
            <a:avLst/>
          </a:prstGeom>
          <a:noFill/>
          <a:ln/>
        </p:spPr>
        <p:txBody>
          <a:bodyPr wrap="square" lIns="0" tIns="0" rIns="0" bIns="0" rtlCol="0" anchor="t"/>
          <a:lstStyle/>
          <a:p>
            <a:pPr marL="0" indent="0">
              <a:lnSpc>
                <a:spcPts val="2500"/>
              </a:lnSpc>
              <a:buNone/>
            </a:pPr>
            <a:r>
              <a:rPr lang="en-US" sz="1550" dirty="0">
                <a:solidFill>
                  <a:srgbClr val="454240"/>
                </a:solidFill>
                <a:latin typeface="DM Sans" pitchFamily="34" charset="0"/>
                <a:ea typeface="DM Sans" pitchFamily="34" charset="-122"/>
                <a:cs typeface="DM Sans" pitchFamily="34" charset="-120"/>
              </a:rPr>
              <a:t>This includes Tata PV, EV India, FIAPL JO results and International business (PV + EV). VAHAN Domestic Market share in H1FY24 was 13.5%. The company has 287 dealers for EVs in 190+ cities in H1FY24 and ~75% market share in EV market. The charging infra also reached to ~77800 in H1FY24.</a:t>
            </a:r>
            <a:r>
              <a:rPr lang="en-US" sz="1550" u="sng" dirty="0">
                <a:solidFill>
                  <a:srgbClr val="AB8421"/>
                </a:solidFill>
                <a:latin typeface="DM Sans" pitchFamily="34" charset="0"/>
                <a:ea typeface="DM Sans" pitchFamily="34" charset="-122"/>
                <a:cs typeface="DM Sans" pitchFamily="34" charset="-120"/>
                <a:hlinkClick r:id="rId8">
                  <a:extLst>
                    <a:ext uri="{A12FA001-AC4F-418D-AE19-62706E023703}">
                      <ahyp:hlinkClr xmlns:ahyp="http://schemas.microsoft.com/office/drawing/2018/hyperlinkcolor" val="tx"/>
                    </a:ext>
                  </a:extLst>
                </a:hlinkClick>
              </a:rPr>
              <a:t>\[7\]</a:t>
            </a:r>
            <a:endParaRPr lang="en-US" sz="1550" dirty="0"/>
          </a:p>
        </p:txBody>
      </p:sp>
      <p:sp>
        <p:nvSpPr>
          <p:cNvPr id="15" name="Shape 13"/>
          <p:cNvSpPr/>
          <p:nvPr/>
        </p:nvSpPr>
        <p:spPr>
          <a:xfrm>
            <a:off x="7414736" y="5425321"/>
            <a:ext cx="447675" cy="447675"/>
          </a:xfrm>
          <a:prstGeom prst="roundRect">
            <a:avLst>
              <a:gd name="adj" fmla="val 18671"/>
            </a:avLst>
          </a:prstGeom>
          <a:solidFill>
            <a:srgbClr val="F7EDD4"/>
          </a:solidFill>
          <a:ln w="7620">
            <a:solidFill>
              <a:srgbClr val="DDD3BA"/>
            </a:solidFill>
            <a:prstDash val="solid"/>
          </a:ln>
        </p:spPr>
      </p:sp>
      <p:sp>
        <p:nvSpPr>
          <p:cNvPr id="16" name="Text 14"/>
          <p:cNvSpPr/>
          <p:nvPr/>
        </p:nvSpPr>
        <p:spPr>
          <a:xfrm>
            <a:off x="7551182" y="5499854"/>
            <a:ext cx="174665" cy="298490"/>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4</a:t>
            </a:r>
            <a:endParaRPr lang="en-US" sz="2350" dirty="0"/>
          </a:p>
        </p:txBody>
      </p:sp>
      <p:sp>
        <p:nvSpPr>
          <p:cNvPr id="17" name="Text 15"/>
          <p:cNvSpPr/>
          <p:nvPr/>
        </p:nvSpPr>
        <p:spPr>
          <a:xfrm>
            <a:off x="8061365" y="5425321"/>
            <a:ext cx="2487573" cy="310872"/>
          </a:xfrm>
          <a:prstGeom prst="rect">
            <a:avLst/>
          </a:prstGeom>
          <a:noFill/>
          <a:ln/>
        </p:spPr>
        <p:txBody>
          <a:bodyPr wrap="none" lIns="0" tIns="0" rIns="0" bIns="0" rtlCol="0" anchor="t"/>
          <a:lstStyle/>
          <a:p>
            <a:pPr marL="0" indent="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Capex</a:t>
            </a:r>
            <a:endParaRPr lang="en-US" sz="1950" dirty="0"/>
          </a:p>
        </p:txBody>
      </p:sp>
      <p:sp>
        <p:nvSpPr>
          <p:cNvPr id="18" name="Text 16"/>
          <p:cNvSpPr/>
          <p:nvPr/>
        </p:nvSpPr>
        <p:spPr>
          <a:xfrm>
            <a:off x="8061365" y="5855494"/>
            <a:ext cx="5872639" cy="954762"/>
          </a:xfrm>
          <a:prstGeom prst="rect">
            <a:avLst/>
          </a:prstGeom>
          <a:noFill/>
          <a:ln/>
        </p:spPr>
        <p:txBody>
          <a:bodyPr wrap="square" lIns="0" tIns="0" rIns="0" bIns="0" rtlCol="0" anchor="t"/>
          <a:lstStyle/>
          <a:p>
            <a:pPr marL="0" indent="0">
              <a:lnSpc>
                <a:spcPts val="2500"/>
              </a:lnSpc>
              <a:buNone/>
            </a:pPr>
            <a:r>
              <a:rPr lang="en-US" sz="1550" dirty="0">
                <a:solidFill>
                  <a:srgbClr val="454240"/>
                </a:solidFill>
                <a:latin typeface="DM Sans" pitchFamily="34" charset="0"/>
                <a:ea typeface="DM Sans" pitchFamily="34" charset="-122"/>
                <a:cs typeface="DM Sans" pitchFamily="34" charset="-120"/>
              </a:rPr>
              <a:t>The company spent Rs. ~3781 crs. in H1FY24. Major expenditure was done on PV + EV segment. FY24 capex estimated at ~ Rs. 8,000 crs. as electrification investments step up.\[8\]</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4983" y="830937"/>
            <a:ext cx="7514034" cy="1455420"/>
          </a:xfrm>
          <a:prstGeom prst="rect">
            <a:avLst/>
          </a:prstGeom>
          <a:noFill/>
          <a:ln/>
        </p:spPr>
        <p:txBody>
          <a:bodyPr wrap="square" lIns="0" tIns="0" rIns="0" bIns="0" rtlCol="0" anchor="t"/>
          <a:lstStyle/>
          <a:p>
            <a:pPr marL="0" indent="0">
              <a:lnSpc>
                <a:spcPts val="5700"/>
              </a:lnSpc>
              <a:buNone/>
            </a:pPr>
            <a:r>
              <a:rPr lang="en-US" sz="4550" dirty="0">
                <a:solidFill>
                  <a:srgbClr val="5C4E3D"/>
                </a:solidFill>
                <a:latin typeface="Libre Baskerville" pitchFamily="34" charset="0"/>
                <a:ea typeface="Libre Baskerville" pitchFamily="34" charset="-122"/>
                <a:cs typeface="Libre Baskerville" pitchFamily="34" charset="-120"/>
              </a:rPr>
              <a:t>Mahindra &amp; Mahindra Ltd.</a:t>
            </a:r>
            <a:endParaRPr lang="en-US" sz="4550" dirty="0"/>
          </a:p>
        </p:txBody>
      </p:sp>
      <p:sp>
        <p:nvSpPr>
          <p:cNvPr id="4" name="Shape 1"/>
          <p:cNvSpPr/>
          <p:nvPr/>
        </p:nvSpPr>
        <p:spPr>
          <a:xfrm>
            <a:off x="814983" y="2635568"/>
            <a:ext cx="7514034" cy="4762976"/>
          </a:xfrm>
          <a:prstGeom prst="roundRect">
            <a:avLst>
              <a:gd name="adj" fmla="val 2053"/>
            </a:avLst>
          </a:prstGeom>
          <a:noFill/>
          <a:ln w="7620">
            <a:solidFill>
              <a:srgbClr val="000000">
                <a:alpha val="8000"/>
              </a:srgbClr>
            </a:solidFill>
            <a:prstDash val="solid"/>
          </a:ln>
        </p:spPr>
      </p:sp>
      <p:sp>
        <p:nvSpPr>
          <p:cNvPr id="5" name="Shape 2"/>
          <p:cNvSpPr/>
          <p:nvPr/>
        </p:nvSpPr>
        <p:spPr>
          <a:xfrm>
            <a:off x="822603" y="2643188"/>
            <a:ext cx="7498794" cy="667107"/>
          </a:xfrm>
          <a:prstGeom prst="rect">
            <a:avLst/>
          </a:prstGeom>
          <a:solidFill>
            <a:srgbClr val="FFFFFF">
              <a:alpha val="4000"/>
            </a:srgbClr>
          </a:solidFill>
          <a:ln/>
        </p:spPr>
      </p:sp>
      <p:sp>
        <p:nvSpPr>
          <p:cNvPr id="6" name="Text 3"/>
          <p:cNvSpPr/>
          <p:nvPr/>
        </p:nvSpPr>
        <p:spPr>
          <a:xfrm>
            <a:off x="1055370" y="2790468"/>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Market Capitalization</a:t>
            </a:r>
            <a:endParaRPr lang="en-US" sz="1800" dirty="0"/>
          </a:p>
        </p:txBody>
      </p:sp>
      <p:sp>
        <p:nvSpPr>
          <p:cNvPr id="7" name="Text 4"/>
          <p:cNvSpPr/>
          <p:nvPr/>
        </p:nvSpPr>
        <p:spPr>
          <a:xfrm>
            <a:off x="4808577" y="2790468"/>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₹3,79,299.19 crore</a:t>
            </a:r>
            <a:endParaRPr lang="en-US" sz="1800" dirty="0"/>
          </a:p>
        </p:txBody>
      </p:sp>
      <p:sp>
        <p:nvSpPr>
          <p:cNvPr id="8" name="Shape 5"/>
          <p:cNvSpPr/>
          <p:nvPr/>
        </p:nvSpPr>
        <p:spPr>
          <a:xfrm>
            <a:off x="822603" y="3310295"/>
            <a:ext cx="7498794" cy="1039654"/>
          </a:xfrm>
          <a:prstGeom prst="rect">
            <a:avLst/>
          </a:prstGeom>
          <a:solidFill>
            <a:srgbClr val="000000">
              <a:alpha val="4000"/>
            </a:srgbClr>
          </a:solidFill>
          <a:ln/>
        </p:spPr>
      </p:sp>
      <p:sp>
        <p:nvSpPr>
          <p:cNvPr id="9" name="Text 6"/>
          <p:cNvSpPr/>
          <p:nvPr/>
        </p:nvSpPr>
        <p:spPr>
          <a:xfrm>
            <a:off x="1055370" y="3457575"/>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Stock Price</a:t>
            </a:r>
            <a:endParaRPr lang="en-US" sz="1800" dirty="0"/>
          </a:p>
        </p:txBody>
      </p:sp>
      <p:sp>
        <p:nvSpPr>
          <p:cNvPr id="10" name="Text 7"/>
          <p:cNvSpPr/>
          <p:nvPr/>
        </p:nvSpPr>
        <p:spPr>
          <a:xfrm>
            <a:off x="4808577" y="3457575"/>
            <a:ext cx="3280053" cy="745093"/>
          </a:xfrm>
          <a:prstGeom prst="rect">
            <a:avLst/>
          </a:prstGeom>
          <a:noFill/>
          <a:ln/>
        </p:spPr>
        <p:txBody>
          <a:bodyPr wrap="squar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₹3,165.50 (as of October 1, 2024)</a:t>
            </a:r>
            <a:endParaRPr lang="en-US" sz="1800" dirty="0"/>
          </a:p>
        </p:txBody>
      </p:sp>
      <p:sp>
        <p:nvSpPr>
          <p:cNvPr id="11" name="Shape 8"/>
          <p:cNvSpPr/>
          <p:nvPr/>
        </p:nvSpPr>
        <p:spPr>
          <a:xfrm>
            <a:off x="822603" y="4349948"/>
            <a:ext cx="7498794" cy="667107"/>
          </a:xfrm>
          <a:prstGeom prst="rect">
            <a:avLst/>
          </a:prstGeom>
          <a:solidFill>
            <a:srgbClr val="FFFFFF">
              <a:alpha val="4000"/>
            </a:srgbClr>
          </a:solidFill>
          <a:ln/>
        </p:spPr>
      </p:sp>
      <p:sp>
        <p:nvSpPr>
          <p:cNvPr id="12" name="Text 9"/>
          <p:cNvSpPr/>
          <p:nvPr/>
        </p:nvSpPr>
        <p:spPr>
          <a:xfrm>
            <a:off x="1055370" y="4497229"/>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Price-to-Earnings (P/E) Ratio</a:t>
            </a:r>
            <a:endParaRPr lang="en-US" sz="1800" dirty="0"/>
          </a:p>
        </p:txBody>
      </p:sp>
      <p:sp>
        <p:nvSpPr>
          <p:cNvPr id="13" name="Text 10"/>
          <p:cNvSpPr/>
          <p:nvPr/>
        </p:nvSpPr>
        <p:spPr>
          <a:xfrm>
            <a:off x="4808577" y="4497229"/>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33.66</a:t>
            </a:r>
            <a:endParaRPr lang="en-US" sz="1800" dirty="0"/>
          </a:p>
        </p:txBody>
      </p:sp>
      <p:sp>
        <p:nvSpPr>
          <p:cNvPr id="14" name="Shape 11"/>
          <p:cNvSpPr/>
          <p:nvPr/>
        </p:nvSpPr>
        <p:spPr>
          <a:xfrm>
            <a:off x="822603" y="5017056"/>
            <a:ext cx="7498794" cy="667107"/>
          </a:xfrm>
          <a:prstGeom prst="rect">
            <a:avLst/>
          </a:prstGeom>
          <a:solidFill>
            <a:srgbClr val="000000">
              <a:alpha val="4000"/>
            </a:srgbClr>
          </a:solidFill>
          <a:ln/>
        </p:spPr>
      </p:sp>
      <p:sp>
        <p:nvSpPr>
          <p:cNvPr id="15" name="Text 12"/>
          <p:cNvSpPr/>
          <p:nvPr/>
        </p:nvSpPr>
        <p:spPr>
          <a:xfrm>
            <a:off x="1055370" y="5164336"/>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Book Value per Share</a:t>
            </a:r>
            <a:endParaRPr lang="en-US" sz="1800" dirty="0"/>
          </a:p>
        </p:txBody>
      </p:sp>
      <p:sp>
        <p:nvSpPr>
          <p:cNvPr id="16" name="Text 13"/>
          <p:cNvSpPr/>
          <p:nvPr/>
        </p:nvSpPr>
        <p:spPr>
          <a:xfrm>
            <a:off x="4808577" y="5164336"/>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₹600</a:t>
            </a:r>
            <a:endParaRPr lang="en-US" sz="1800" dirty="0"/>
          </a:p>
        </p:txBody>
      </p:sp>
      <p:sp>
        <p:nvSpPr>
          <p:cNvPr id="17" name="Shape 14"/>
          <p:cNvSpPr/>
          <p:nvPr/>
        </p:nvSpPr>
        <p:spPr>
          <a:xfrm>
            <a:off x="822603" y="5684163"/>
            <a:ext cx="7498794" cy="1039654"/>
          </a:xfrm>
          <a:prstGeom prst="rect">
            <a:avLst/>
          </a:prstGeom>
          <a:solidFill>
            <a:srgbClr val="FFFFFF">
              <a:alpha val="4000"/>
            </a:srgbClr>
          </a:solidFill>
          <a:ln/>
        </p:spPr>
      </p:sp>
      <p:sp>
        <p:nvSpPr>
          <p:cNvPr id="18" name="Text 15"/>
          <p:cNvSpPr/>
          <p:nvPr/>
        </p:nvSpPr>
        <p:spPr>
          <a:xfrm>
            <a:off x="1055370" y="5831443"/>
            <a:ext cx="3280053" cy="745093"/>
          </a:xfrm>
          <a:prstGeom prst="rect">
            <a:avLst/>
          </a:prstGeom>
          <a:noFill/>
          <a:ln/>
        </p:spPr>
        <p:txBody>
          <a:bodyPr wrap="squar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Return on Capital Employed (ROCE)</a:t>
            </a:r>
            <a:endParaRPr lang="en-US" sz="1800" dirty="0"/>
          </a:p>
        </p:txBody>
      </p:sp>
      <p:sp>
        <p:nvSpPr>
          <p:cNvPr id="19" name="Text 16"/>
          <p:cNvSpPr/>
          <p:nvPr/>
        </p:nvSpPr>
        <p:spPr>
          <a:xfrm>
            <a:off x="4808577" y="5831443"/>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15%</a:t>
            </a:r>
            <a:endParaRPr lang="en-US" sz="1800" dirty="0"/>
          </a:p>
        </p:txBody>
      </p:sp>
      <p:sp>
        <p:nvSpPr>
          <p:cNvPr id="20" name="Shape 17"/>
          <p:cNvSpPr/>
          <p:nvPr/>
        </p:nvSpPr>
        <p:spPr>
          <a:xfrm>
            <a:off x="822603" y="6723817"/>
            <a:ext cx="7498794" cy="667107"/>
          </a:xfrm>
          <a:prstGeom prst="rect">
            <a:avLst/>
          </a:prstGeom>
          <a:solidFill>
            <a:srgbClr val="000000">
              <a:alpha val="4000"/>
            </a:srgbClr>
          </a:solidFill>
          <a:ln/>
        </p:spPr>
      </p:sp>
      <p:sp>
        <p:nvSpPr>
          <p:cNvPr id="21" name="Text 18"/>
          <p:cNvSpPr/>
          <p:nvPr/>
        </p:nvSpPr>
        <p:spPr>
          <a:xfrm>
            <a:off x="1055370" y="6871097"/>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Return on Equity (ROE)</a:t>
            </a:r>
            <a:endParaRPr lang="en-US" sz="1800" dirty="0"/>
          </a:p>
        </p:txBody>
      </p:sp>
      <p:sp>
        <p:nvSpPr>
          <p:cNvPr id="22" name="Text 19"/>
          <p:cNvSpPr/>
          <p:nvPr/>
        </p:nvSpPr>
        <p:spPr>
          <a:xfrm>
            <a:off x="4808577" y="6871097"/>
            <a:ext cx="3280053" cy="372547"/>
          </a:xfrm>
          <a:prstGeom prst="rect">
            <a:avLst/>
          </a:prstGeom>
          <a:noFill/>
          <a:ln/>
        </p:spPr>
        <p:txBody>
          <a:bodyPr wrap="none" lIns="0" tIns="0" rIns="0" bIns="0" rtlCol="0" anchor="t"/>
          <a:lstStyle/>
          <a:p>
            <a:pPr marL="0" indent="0">
              <a:lnSpc>
                <a:spcPts val="2900"/>
              </a:lnSpc>
              <a:buNone/>
            </a:pPr>
            <a:r>
              <a:rPr lang="en-US" sz="1800" dirty="0">
                <a:solidFill>
                  <a:srgbClr val="454240"/>
                </a:solidFill>
                <a:latin typeface="DM Sans" pitchFamily="34" charset="0"/>
                <a:ea typeface="DM Sans" pitchFamily="34" charset="-122"/>
                <a:cs typeface="DM Sans" pitchFamily="34" charset="-120"/>
              </a:rPr>
              <a:t>12%</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0910" y="664607"/>
            <a:ext cx="7454979" cy="1508046"/>
          </a:xfrm>
          <a:prstGeom prst="rect">
            <a:avLst/>
          </a:prstGeom>
          <a:noFill/>
          <a:ln/>
        </p:spPr>
        <p:txBody>
          <a:bodyPr wrap="square" lIns="0" tIns="0" rIns="0" bIns="0" rtlCol="0" anchor="t"/>
          <a:lstStyle/>
          <a:p>
            <a:pPr marL="0" indent="0">
              <a:lnSpc>
                <a:spcPts val="5900"/>
              </a:lnSpc>
              <a:buNone/>
            </a:pPr>
            <a:r>
              <a:rPr lang="en-US" sz="4750" dirty="0">
                <a:solidFill>
                  <a:srgbClr val="5C4E3D"/>
                </a:solidFill>
                <a:latin typeface="Libre Baskerville" pitchFamily="34" charset="0"/>
                <a:ea typeface="Libre Baskerville" pitchFamily="34" charset="-122"/>
                <a:cs typeface="Libre Baskerville" pitchFamily="34" charset="-120"/>
              </a:rPr>
              <a:t>Mahindra &amp; Mahindra Ltd.: Growth Metrics</a:t>
            </a:r>
            <a:endParaRPr lang="en-US" sz="4750" dirty="0"/>
          </a:p>
        </p:txBody>
      </p:sp>
      <p:sp>
        <p:nvSpPr>
          <p:cNvPr id="4" name="Shape 1"/>
          <p:cNvSpPr/>
          <p:nvPr/>
        </p:nvSpPr>
        <p:spPr>
          <a:xfrm>
            <a:off x="6677620" y="2534603"/>
            <a:ext cx="30480" cy="5030272"/>
          </a:xfrm>
          <a:prstGeom prst="roundRect">
            <a:avLst>
              <a:gd name="adj" fmla="val 332502"/>
            </a:avLst>
          </a:prstGeom>
          <a:solidFill>
            <a:srgbClr val="DDD3BA"/>
          </a:solidFill>
          <a:ln/>
        </p:spPr>
      </p:sp>
      <p:sp>
        <p:nvSpPr>
          <p:cNvPr id="5" name="Shape 2"/>
          <p:cNvSpPr/>
          <p:nvPr/>
        </p:nvSpPr>
        <p:spPr>
          <a:xfrm>
            <a:off x="6933843" y="3062288"/>
            <a:ext cx="844510" cy="30480"/>
          </a:xfrm>
          <a:prstGeom prst="roundRect">
            <a:avLst>
              <a:gd name="adj" fmla="val 332502"/>
            </a:avLst>
          </a:prstGeom>
          <a:solidFill>
            <a:srgbClr val="DDD3BA"/>
          </a:solidFill>
          <a:ln/>
        </p:spPr>
      </p:sp>
      <p:sp>
        <p:nvSpPr>
          <p:cNvPr id="6" name="Shape 3"/>
          <p:cNvSpPr/>
          <p:nvPr/>
        </p:nvSpPr>
        <p:spPr>
          <a:xfrm>
            <a:off x="6421398" y="2806065"/>
            <a:ext cx="542925" cy="542925"/>
          </a:xfrm>
          <a:prstGeom prst="roundRect">
            <a:avLst>
              <a:gd name="adj" fmla="val 18667"/>
            </a:avLst>
          </a:prstGeom>
          <a:solidFill>
            <a:srgbClr val="F7EDD4"/>
          </a:solidFill>
          <a:ln w="7620">
            <a:solidFill>
              <a:srgbClr val="DDD3BA"/>
            </a:solidFill>
            <a:prstDash val="solid"/>
          </a:ln>
        </p:spPr>
      </p:sp>
      <p:sp>
        <p:nvSpPr>
          <p:cNvPr id="7" name="Text 4"/>
          <p:cNvSpPr/>
          <p:nvPr/>
        </p:nvSpPr>
        <p:spPr>
          <a:xfrm>
            <a:off x="6612136" y="2896553"/>
            <a:ext cx="161449" cy="361950"/>
          </a:xfrm>
          <a:prstGeom prst="rect">
            <a:avLst/>
          </a:prstGeom>
          <a:noFill/>
          <a:ln/>
        </p:spPr>
        <p:txBody>
          <a:bodyPr wrap="none" lIns="0" tIns="0" rIns="0" bIns="0" rtlCol="0" anchor="t"/>
          <a:lstStyle/>
          <a:p>
            <a:pPr marL="0" indent="0" algn="ctr">
              <a:lnSpc>
                <a:spcPts val="2850"/>
              </a:lnSpc>
              <a:buNone/>
            </a:pPr>
            <a:r>
              <a:rPr lang="en-US" sz="2850" dirty="0">
                <a:solidFill>
                  <a:srgbClr val="454240"/>
                </a:solidFill>
                <a:latin typeface="Libre Baskerville" pitchFamily="34" charset="0"/>
                <a:ea typeface="Libre Baskerville" pitchFamily="34" charset="-122"/>
                <a:cs typeface="Libre Baskerville" pitchFamily="34" charset="-120"/>
              </a:rPr>
              <a:t>1</a:t>
            </a:r>
            <a:endParaRPr lang="en-US" sz="2850" dirty="0"/>
          </a:p>
        </p:txBody>
      </p:sp>
      <p:sp>
        <p:nvSpPr>
          <p:cNvPr id="8" name="Text 5"/>
          <p:cNvSpPr/>
          <p:nvPr/>
        </p:nvSpPr>
        <p:spPr>
          <a:xfrm>
            <a:off x="8019931" y="2775823"/>
            <a:ext cx="4269581" cy="376952"/>
          </a:xfrm>
          <a:prstGeom prst="rect">
            <a:avLst/>
          </a:prstGeom>
          <a:noFill/>
          <a:ln/>
        </p:spPr>
        <p:txBody>
          <a:bodyPr wrap="non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Compounded Sales Growth</a:t>
            </a:r>
            <a:endParaRPr lang="en-US" sz="2350" dirty="0"/>
          </a:p>
        </p:txBody>
      </p:sp>
      <p:sp>
        <p:nvSpPr>
          <p:cNvPr id="9" name="Text 6"/>
          <p:cNvSpPr/>
          <p:nvPr/>
        </p:nvSpPr>
        <p:spPr>
          <a:xfrm>
            <a:off x="8019931" y="3297555"/>
            <a:ext cx="5765959" cy="386120"/>
          </a:xfrm>
          <a:prstGeom prst="rect">
            <a:avLst/>
          </a:prstGeom>
          <a:noFill/>
          <a:ln/>
        </p:spPr>
        <p:txBody>
          <a:bodyPr wrap="none" lIns="0" tIns="0" rIns="0" bIns="0" rtlCol="0" anchor="t"/>
          <a:lstStyle/>
          <a:p>
            <a:pPr marL="0" indent="0" algn="l">
              <a:lnSpc>
                <a:spcPts val="3000"/>
              </a:lnSpc>
              <a:buNone/>
            </a:pPr>
            <a:r>
              <a:rPr lang="en-US" sz="1900" dirty="0">
                <a:solidFill>
                  <a:srgbClr val="454240"/>
                </a:solidFill>
                <a:latin typeface="DM Sans" pitchFamily="34" charset="0"/>
                <a:ea typeface="DM Sans" pitchFamily="34" charset="-122"/>
                <a:cs typeface="DM Sans" pitchFamily="34" charset="-120"/>
              </a:rPr>
              <a:t>- 10 Years: 7% - 5 Years: 6% - 3 Years: 23%</a:t>
            </a:r>
            <a:endParaRPr lang="en-US" sz="1900" dirty="0"/>
          </a:p>
        </p:txBody>
      </p:sp>
      <p:sp>
        <p:nvSpPr>
          <p:cNvPr id="10" name="Shape 7"/>
          <p:cNvSpPr/>
          <p:nvPr/>
        </p:nvSpPr>
        <p:spPr>
          <a:xfrm>
            <a:off x="6933843" y="4693801"/>
            <a:ext cx="844510" cy="30480"/>
          </a:xfrm>
          <a:prstGeom prst="roundRect">
            <a:avLst>
              <a:gd name="adj" fmla="val 332502"/>
            </a:avLst>
          </a:prstGeom>
          <a:solidFill>
            <a:srgbClr val="DDD3BA"/>
          </a:solidFill>
          <a:ln/>
        </p:spPr>
      </p:sp>
      <p:sp>
        <p:nvSpPr>
          <p:cNvPr id="11" name="Shape 8"/>
          <p:cNvSpPr/>
          <p:nvPr/>
        </p:nvSpPr>
        <p:spPr>
          <a:xfrm>
            <a:off x="6421398" y="4437578"/>
            <a:ext cx="542925" cy="542925"/>
          </a:xfrm>
          <a:prstGeom prst="roundRect">
            <a:avLst>
              <a:gd name="adj" fmla="val 18667"/>
            </a:avLst>
          </a:prstGeom>
          <a:solidFill>
            <a:srgbClr val="F7EDD4"/>
          </a:solidFill>
          <a:ln w="7620">
            <a:solidFill>
              <a:srgbClr val="DDD3BA"/>
            </a:solidFill>
            <a:prstDash val="solid"/>
          </a:ln>
        </p:spPr>
      </p:sp>
      <p:sp>
        <p:nvSpPr>
          <p:cNvPr id="12" name="Text 9"/>
          <p:cNvSpPr/>
          <p:nvPr/>
        </p:nvSpPr>
        <p:spPr>
          <a:xfrm>
            <a:off x="6581299" y="4528066"/>
            <a:ext cx="223004" cy="361950"/>
          </a:xfrm>
          <a:prstGeom prst="rect">
            <a:avLst/>
          </a:prstGeom>
          <a:noFill/>
          <a:ln/>
        </p:spPr>
        <p:txBody>
          <a:bodyPr wrap="none" lIns="0" tIns="0" rIns="0" bIns="0" rtlCol="0" anchor="t"/>
          <a:lstStyle/>
          <a:p>
            <a:pPr marL="0" indent="0" algn="ctr">
              <a:lnSpc>
                <a:spcPts val="2850"/>
              </a:lnSpc>
              <a:buNone/>
            </a:pPr>
            <a:r>
              <a:rPr lang="en-US" sz="2850" dirty="0">
                <a:solidFill>
                  <a:srgbClr val="454240"/>
                </a:solidFill>
                <a:latin typeface="Libre Baskerville" pitchFamily="34" charset="0"/>
                <a:ea typeface="Libre Baskerville" pitchFamily="34" charset="-122"/>
                <a:cs typeface="Libre Baskerville" pitchFamily="34" charset="-120"/>
              </a:rPr>
              <a:t>2</a:t>
            </a:r>
            <a:endParaRPr lang="en-US" sz="2850" dirty="0"/>
          </a:p>
        </p:txBody>
      </p:sp>
      <p:sp>
        <p:nvSpPr>
          <p:cNvPr id="13" name="Text 10"/>
          <p:cNvSpPr/>
          <p:nvPr/>
        </p:nvSpPr>
        <p:spPr>
          <a:xfrm>
            <a:off x="8019931" y="4407337"/>
            <a:ext cx="4389953" cy="376952"/>
          </a:xfrm>
          <a:prstGeom prst="rect">
            <a:avLst/>
          </a:prstGeom>
          <a:noFill/>
          <a:ln/>
        </p:spPr>
        <p:txBody>
          <a:bodyPr wrap="non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Compounded Profit Growth</a:t>
            </a:r>
            <a:endParaRPr lang="en-US" sz="2350" dirty="0"/>
          </a:p>
        </p:txBody>
      </p:sp>
      <p:sp>
        <p:nvSpPr>
          <p:cNvPr id="14" name="Text 11"/>
          <p:cNvSpPr/>
          <p:nvPr/>
        </p:nvSpPr>
        <p:spPr>
          <a:xfrm>
            <a:off x="8019931" y="4929068"/>
            <a:ext cx="5765959" cy="386120"/>
          </a:xfrm>
          <a:prstGeom prst="rect">
            <a:avLst/>
          </a:prstGeom>
          <a:noFill/>
          <a:ln/>
        </p:spPr>
        <p:txBody>
          <a:bodyPr wrap="none" lIns="0" tIns="0" rIns="0" bIns="0" rtlCol="0" anchor="t"/>
          <a:lstStyle/>
          <a:p>
            <a:pPr marL="0" indent="0" algn="l">
              <a:lnSpc>
                <a:spcPts val="3000"/>
              </a:lnSpc>
              <a:buNone/>
            </a:pPr>
            <a:r>
              <a:rPr lang="en-US" sz="1900" dirty="0">
                <a:solidFill>
                  <a:srgbClr val="454240"/>
                </a:solidFill>
                <a:latin typeface="DM Sans" pitchFamily="34" charset="0"/>
                <a:ea typeface="DM Sans" pitchFamily="34" charset="-122"/>
                <a:cs typeface="DM Sans" pitchFamily="34" charset="-120"/>
              </a:rPr>
              <a:t>- 10 Years: 10% - 5 Years: 17% - 3 Years: 80%</a:t>
            </a:r>
            <a:endParaRPr lang="en-US" sz="1900" dirty="0"/>
          </a:p>
        </p:txBody>
      </p:sp>
      <p:sp>
        <p:nvSpPr>
          <p:cNvPr id="15" name="Shape 12"/>
          <p:cNvSpPr/>
          <p:nvPr/>
        </p:nvSpPr>
        <p:spPr>
          <a:xfrm>
            <a:off x="6933843" y="6325314"/>
            <a:ext cx="844510" cy="30480"/>
          </a:xfrm>
          <a:prstGeom prst="roundRect">
            <a:avLst>
              <a:gd name="adj" fmla="val 332502"/>
            </a:avLst>
          </a:prstGeom>
          <a:solidFill>
            <a:srgbClr val="DDD3BA"/>
          </a:solidFill>
          <a:ln/>
        </p:spPr>
      </p:sp>
      <p:sp>
        <p:nvSpPr>
          <p:cNvPr id="16" name="Shape 13"/>
          <p:cNvSpPr/>
          <p:nvPr/>
        </p:nvSpPr>
        <p:spPr>
          <a:xfrm>
            <a:off x="6421398" y="6069092"/>
            <a:ext cx="542925" cy="542925"/>
          </a:xfrm>
          <a:prstGeom prst="roundRect">
            <a:avLst>
              <a:gd name="adj" fmla="val 18667"/>
            </a:avLst>
          </a:prstGeom>
          <a:solidFill>
            <a:srgbClr val="F7EDD4"/>
          </a:solidFill>
          <a:ln w="7620">
            <a:solidFill>
              <a:srgbClr val="DDD3BA"/>
            </a:solidFill>
            <a:prstDash val="solid"/>
          </a:ln>
        </p:spPr>
      </p:sp>
      <p:sp>
        <p:nvSpPr>
          <p:cNvPr id="17" name="Text 14"/>
          <p:cNvSpPr/>
          <p:nvPr/>
        </p:nvSpPr>
        <p:spPr>
          <a:xfrm>
            <a:off x="6581299" y="6159579"/>
            <a:ext cx="223004" cy="361950"/>
          </a:xfrm>
          <a:prstGeom prst="rect">
            <a:avLst/>
          </a:prstGeom>
          <a:noFill/>
          <a:ln/>
        </p:spPr>
        <p:txBody>
          <a:bodyPr wrap="none" lIns="0" tIns="0" rIns="0" bIns="0" rtlCol="0" anchor="t"/>
          <a:lstStyle/>
          <a:p>
            <a:pPr marL="0" indent="0" algn="ctr">
              <a:lnSpc>
                <a:spcPts val="2850"/>
              </a:lnSpc>
              <a:buNone/>
            </a:pPr>
            <a:r>
              <a:rPr lang="en-US" sz="2850" dirty="0">
                <a:solidFill>
                  <a:srgbClr val="454240"/>
                </a:solidFill>
                <a:latin typeface="Libre Baskerville" pitchFamily="34" charset="0"/>
                <a:ea typeface="Libre Baskerville" pitchFamily="34" charset="-122"/>
                <a:cs typeface="Libre Baskerville" pitchFamily="34" charset="-120"/>
              </a:rPr>
              <a:t>3</a:t>
            </a:r>
            <a:endParaRPr lang="en-US" sz="2850" dirty="0"/>
          </a:p>
        </p:txBody>
      </p:sp>
      <p:sp>
        <p:nvSpPr>
          <p:cNvPr id="18" name="Text 15"/>
          <p:cNvSpPr/>
          <p:nvPr/>
        </p:nvSpPr>
        <p:spPr>
          <a:xfrm>
            <a:off x="8019931" y="6038850"/>
            <a:ext cx="5765959" cy="753904"/>
          </a:xfrm>
          <a:prstGeom prst="rect">
            <a:avLst/>
          </a:prstGeom>
          <a:noFill/>
          <a:ln/>
        </p:spPr>
        <p:txBody>
          <a:bodyPr wrap="squar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Stock Price Compound Annual Growth Rate (CAGR)</a:t>
            </a:r>
            <a:endParaRPr lang="en-US" sz="2350" dirty="0"/>
          </a:p>
        </p:txBody>
      </p:sp>
      <p:sp>
        <p:nvSpPr>
          <p:cNvPr id="19" name="Text 16"/>
          <p:cNvSpPr/>
          <p:nvPr/>
        </p:nvSpPr>
        <p:spPr>
          <a:xfrm>
            <a:off x="8019931" y="6937534"/>
            <a:ext cx="5765959" cy="386120"/>
          </a:xfrm>
          <a:prstGeom prst="rect">
            <a:avLst/>
          </a:prstGeom>
          <a:noFill/>
          <a:ln/>
        </p:spPr>
        <p:txBody>
          <a:bodyPr wrap="none" lIns="0" tIns="0" rIns="0" bIns="0" rtlCol="0" anchor="t"/>
          <a:lstStyle/>
          <a:p>
            <a:pPr marL="0" indent="0" algn="l">
              <a:lnSpc>
                <a:spcPts val="3000"/>
              </a:lnSpc>
              <a:buNone/>
            </a:pPr>
            <a:r>
              <a:rPr lang="en-US" sz="1900" dirty="0">
                <a:solidFill>
                  <a:srgbClr val="454240"/>
                </a:solidFill>
                <a:latin typeface="DM Sans" pitchFamily="34" charset="0"/>
                <a:ea typeface="DM Sans" pitchFamily="34" charset="-122"/>
                <a:cs typeface="DM Sans" pitchFamily="34" charset="-120"/>
              </a:rPr>
              <a:t>- 10 Years: 17% - 5 Years: 39% - 3 Years: 48%</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0910" y="679252"/>
            <a:ext cx="7075884" cy="754023"/>
          </a:xfrm>
          <a:prstGeom prst="rect">
            <a:avLst/>
          </a:prstGeom>
          <a:noFill/>
          <a:ln/>
        </p:spPr>
        <p:txBody>
          <a:bodyPr wrap="none" lIns="0" tIns="0" rIns="0" bIns="0" rtlCol="0" anchor="t"/>
          <a:lstStyle/>
          <a:p>
            <a:pPr marL="0" indent="0">
              <a:lnSpc>
                <a:spcPts val="5900"/>
              </a:lnSpc>
              <a:buNone/>
            </a:pPr>
            <a:r>
              <a:rPr lang="en-US" sz="4750" dirty="0">
                <a:solidFill>
                  <a:srgbClr val="5C4E3D"/>
                </a:solidFill>
                <a:latin typeface="Libre Baskerville" pitchFamily="34" charset="0"/>
                <a:ea typeface="Libre Baskerville" pitchFamily="34" charset="-122"/>
                <a:cs typeface="Libre Baskerville" pitchFamily="34" charset="-120"/>
              </a:rPr>
              <a:t>Olectra Greentech Ltd.</a:t>
            </a:r>
            <a:endParaRPr lang="en-US" sz="4750" dirty="0"/>
          </a:p>
        </p:txBody>
      </p:sp>
      <p:sp>
        <p:nvSpPr>
          <p:cNvPr id="4" name="Shape 1"/>
          <p:cNvSpPr/>
          <p:nvPr/>
        </p:nvSpPr>
        <p:spPr>
          <a:xfrm>
            <a:off x="6330910" y="1795224"/>
            <a:ext cx="7454979" cy="2563892"/>
          </a:xfrm>
          <a:prstGeom prst="roundRect">
            <a:avLst>
              <a:gd name="adj" fmla="val 3953"/>
            </a:avLst>
          </a:prstGeom>
          <a:solidFill>
            <a:srgbClr val="F7EDD4"/>
          </a:solidFill>
          <a:ln w="7620">
            <a:solidFill>
              <a:srgbClr val="DDD3BA"/>
            </a:solidFill>
            <a:prstDash val="solid"/>
          </a:ln>
        </p:spPr>
      </p:sp>
      <p:sp>
        <p:nvSpPr>
          <p:cNvPr id="5" name="Text 2"/>
          <p:cNvSpPr/>
          <p:nvPr/>
        </p:nvSpPr>
        <p:spPr>
          <a:xfrm>
            <a:off x="6579751" y="2044065"/>
            <a:ext cx="3113603" cy="376952"/>
          </a:xfrm>
          <a:prstGeom prst="rect">
            <a:avLst/>
          </a:prstGeom>
          <a:noFill/>
          <a:ln/>
        </p:spPr>
        <p:txBody>
          <a:bodyPr wrap="none" lIns="0" tIns="0" rIns="0" bIns="0" rtlCol="0" anchor="t"/>
          <a:lstStyle/>
          <a:p>
            <a:pPr marL="0" indent="0">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Financial Highlights</a:t>
            </a:r>
            <a:endParaRPr lang="en-US" sz="2350" dirty="0"/>
          </a:p>
        </p:txBody>
      </p:sp>
      <p:sp>
        <p:nvSpPr>
          <p:cNvPr id="6" name="Text 3"/>
          <p:cNvSpPr/>
          <p:nvPr/>
        </p:nvSpPr>
        <p:spPr>
          <a:xfrm>
            <a:off x="6579751" y="2565797"/>
            <a:ext cx="6957298" cy="1544479"/>
          </a:xfrm>
          <a:prstGeom prst="rect">
            <a:avLst/>
          </a:prstGeom>
          <a:noFill/>
          <a:ln/>
        </p:spPr>
        <p:txBody>
          <a:bodyPr wrap="square" lIns="0" tIns="0" rIns="0" bIns="0" rtlCol="0" anchor="t"/>
          <a:lstStyle/>
          <a:p>
            <a:pPr marL="0" indent="0">
              <a:lnSpc>
                <a:spcPts val="3000"/>
              </a:lnSpc>
              <a:buNone/>
            </a:pPr>
            <a:r>
              <a:rPr lang="en-US" sz="1900" dirty="0">
                <a:solidFill>
                  <a:srgbClr val="454240"/>
                </a:solidFill>
                <a:latin typeface="DM Sans" pitchFamily="34" charset="0"/>
                <a:ea typeface="DM Sans" pitchFamily="34" charset="-122"/>
                <a:cs typeface="DM Sans" pitchFamily="34" charset="-120"/>
              </a:rPr>
              <a:t>- Market Capitalization: ₹13,185.13 crore - Stock Price: ₹180.02 (as of October 1, 2024) - Price-to-Earnings (P/E) Ratio: 116 - Book Value per Share: ₹120 - Return on Capital Employed (ROCE): 14% - Return on Equity (ROE): 8%</a:t>
            </a:r>
            <a:endParaRPr lang="en-US" sz="1900" dirty="0"/>
          </a:p>
        </p:txBody>
      </p:sp>
      <p:sp>
        <p:nvSpPr>
          <p:cNvPr id="7" name="Shape 4"/>
          <p:cNvSpPr/>
          <p:nvPr/>
        </p:nvSpPr>
        <p:spPr>
          <a:xfrm>
            <a:off x="6330910" y="4600337"/>
            <a:ext cx="7454979" cy="2950012"/>
          </a:xfrm>
          <a:prstGeom prst="roundRect">
            <a:avLst>
              <a:gd name="adj" fmla="val 3435"/>
            </a:avLst>
          </a:prstGeom>
          <a:solidFill>
            <a:srgbClr val="F7EDD4"/>
          </a:solidFill>
          <a:ln w="7620">
            <a:solidFill>
              <a:srgbClr val="DDD3BA"/>
            </a:solidFill>
            <a:prstDash val="solid"/>
          </a:ln>
        </p:spPr>
      </p:sp>
      <p:sp>
        <p:nvSpPr>
          <p:cNvPr id="8" name="Text 5"/>
          <p:cNvSpPr/>
          <p:nvPr/>
        </p:nvSpPr>
        <p:spPr>
          <a:xfrm>
            <a:off x="6579751" y="4849178"/>
            <a:ext cx="3016210" cy="376952"/>
          </a:xfrm>
          <a:prstGeom prst="rect">
            <a:avLst/>
          </a:prstGeom>
          <a:noFill/>
          <a:ln/>
        </p:spPr>
        <p:txBody>
          <a:bodyPr wrap="none" lIns="0" tIns="0" rIns="0" bIns="0" rtlCol="0" anchor="t"/>
          <a:lstStyle/>
          <a:p>
            <a:pPr marL="0" indent="0">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Growth Metrics</a:t>
            </a:r>
            <a:endParaRPr lang="en-US" sz="2350" dirty="0"/>
          </a:p>
        </p:txBody>
      </p:sp>
      <p:sp>
        <p:nvSpPr>
          <p:cNvPr id="9" name="Text 6"/>
          <p:cNvSpPr/>
          <p:nvPr/>
        </p:nvSpPr>
        <p:spPr>
          <a:xfrm>
            <a:off x="6579751" y="5370909"/>
            <a:ext cx="6957298" cy="1930598"/>
          </a:xfrm>
          <a:prstGeom prst="rect">
            <a:avLst/>
          </a:prstGeom>
          <a:noFill/>
          <a:ln/>
        </p:spPr>
        <p:txBody>
          <a:bodyPr wrap="square" lIns="0" tIns="0" rIns="0" bIns="0" rtlCol="0" anchor="t"/>
          <a:lstStyle/>
          <a:p>
            <a:pPr marL="0" indent="0">
              <a:lnSpc>
                <a:spcPts val="3000"/>
              </a:lnSpc>
              <a:buNone/>
            </a:pPr>
            <a:r>
              <a:rPr lang="en-US" sz="1900" dirty="0">
                <a:solidFill>
                  <a:srgbClr val="454240"/>
                </a:solidFill>
                <a:latin typeface="DM Sans" pitchFamily="34" charset="0"/>
                <a:ea typeface="DM Sans" pitchFamily="34" charset="-122"/>
                <a:cs typeface="DM Sans" pitchFamily="34" charset="-120"/>
              </a:rPr>
              <a:t>- Compounded Sales Growth: - 10 Years: 31% - 5 Years: 47% - 3 Years: 60% - Compounded Profit Growth: - 10 Years: 41% - 5 Years: 47% - 3 Years: 112% - Stock Price Compound Annual Growth Rate (CAGR): - 10 Years: 61% - 5 Years: 53% - 3 Years: 33%</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6489"/>
          </a:xfrm>
          <a:prstGeom prst="rect">
            <a:avLst/>
          </a:prstGeom>
        </p:spPr>
      </p:pic>
      <p:sp>
        <p:nvSpPr>
          <p:cNvPr id="3" name="Text 0"/>
          <p:cNvSpPr/>
          <p:nvPr/>
        </p:nvSpPr>
        <p:spPr>
          <a:xfrm>
            <a:off x="668179" y="2911435"/>
            <a:ext cx="4773097" cy="596622"/>
          </a:xfrm>
          <a:prstGeom prst="rect">
            <a:avLst/>
          </a:prstGeom>
          <a:noFill/>
          <a:ln/>
        </p:spPr>
        <p:txBody>
          <a:bodyPr wrap="none" lIns="0" tIns="0" rIns="0" bIns="0" rtlCol="0" anchor="t"/>
          <a:lstStyle/>
          <a:p>
            <a:pPr marL="0" indent="0">
              <a:lnSpc>
                <a:spcPts val="4650"/>
              </a:lnSpc>
              <a:buNone/>
            </a:pPr>
            <a:r>
              <a:rPr lang="en-US" sz="3750" dirty="0">
                <a:solidFill>
                  <a:srgbClr val="5C4E3D"/>
                </a:solidFill>
                <a:latin typeface="Libre Baskerville" pitchFamily="34" charset="0"/>
                <a:ea typeface="Libre Baskerville" pitchFamily="34" charset="-122"/>
                <a:cs typeface="Libre Baskerville" pitchFamily="34" charset="-120"/>
              </a:rPr>
              <a:t>Conclusion</a:t>
            </a:r>
            <a:endParaRPr lang="en-US" sz="3750" dirty="0"/>
          </a:p>
        </p:txBody>
      </p:sp>
      <p:sp>
        <p:nvSpPr>
          <p:cNvPr id="4" name="Text 1"/>
          <p:cNvSpPr/>
          <p:nvPr/>
        </p:nvSpPr>
        <p:spPr>
          <a:xfrm>
            <a:off x="668179" y="3794403"/>
            <a:ext cx="13294043" cy="611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In conclusion, the analysis of Tata Motors Ltd., Mahindra &amp; Mahindra Ltd., and Olectra Greentech Ltd. demonstrates the promising investment opportunities within India's electric vehicle (EV) sector.</a:t>
            </a:r>
            <a:endParaRPr lang="en-US" sz="1500" dirty="0"/>
          </a:p>
        </p:txBody>
      </p:sp>
      <p:sp>
        <p:nvSpPr>
          <p:cNvPr id="5" name="Text 2"/>
          <p:cNvSpPr/>
          <p:nvPr/>
        </p:nvSpPr>
        <p:spPr>
          <a:xfrm>
            <a:off x="668179" y="4620220"/>
            <a:ext cx="13294043" cy="611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Tata Motors, a leading automotive manufacturer, has made significant strides in the EV market with its Nexon EV and Tigor EV models. The company's focus on affordability and range has positioned it well to capture a growing segment of the Indian EV market.</a:t>
            </a:r>
            <a:endParaRPr lang="en-US" sz="1500" dirty="0"/>
          </a:p>
        </p:txBody>
      </p:sp>
      <p:sp>
        <p:nvSpPr>
          <p:cNvPr id="6" name="Text 3"/>
          <p:cNvSpPr/>
          <p:nvPr/>
        </p:nvSpPr>
        <p:spPr>
          <a:xfrm>
            <a:off x="668179" y="5446038"/>
            <a:ext cx="13294043" cy="611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Mahindra &amp; Mahindra, another prominent player, has also shown impressive growth in its EV business. The company's expansion into electric SUVs and its commitment to sustainable mobility have made it a key player in the industry.</a:t>
            </a:r>
            <a:endParaRPr lang="en-US" sz="1500" dirty="0"/>
          </a:p>
        </p:txBody>
      </p:sp>
      <p:sp>
        <p:nvSpPr>
          <p:cNvPr id="7" name="Text 4"/>
          <p:cNvSpPr/>
          <p:nvPr/>
        </p:nvSpPr>
        <p:spPr>
          <a:xfrm>
            <a:off x="668179" y="6271855"/>
            <a:ext cx="13294043" cy="611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Olectra Greentech, a relative newcomer, has carved out a niche in the EV bus segment. Its partnerships with global players and its focus on public transportation solutions have contributed to its growth potential.</a:t>
            </a:r>
            <a:endParaRPr lang="en-US" sz="1500" dirty="0"/>
          </a:p>
        </p:txBody>
      </p:sp>
      <p:sp>
        <p:nvSpPr>
          <p:cNvPr id="8" name="Text 5"/>
          <p:cNvSpPr/>
          <p:nvPr/>
        </p:nvSpPr>
        <p:spPr>
          <a:xfrm>
            <a:off x="668179" y="7097673"/>
            <a:ext cx="13294043" cy="611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Overall, the performance and strategies of these three companies highlight the dynamism and potential of India's EV sector, presenting compelling investment opportunities for those seeking to capitalize on the country's transition towards a more sustainable transportation future.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697111"/>
            <a:ext cx="7089458"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Why Electric Vehicles?</a:t>
            </a:r>
            <a:endParaRPr lang="en-US" sz="4850" dirty="0"/>
          </a:p>
        </p:txBody>
      </p:sp>
      <p:sp>
        <p:nvSpPr>
          <p:cNvPr id="4" name="Shape 1"/>
          <p:cNvSpPr/>
          <p:nvPr/>
        </p:nvSpPr>
        <p:spPr>
          <a:xfrm>
            <a:off x="6350437" y="2116574"/>
            <a:ext cx="555427" cy="555427"/>
          </a:xfrm>
          <a:prstGeom prst="roundRect">
            <a:avLst>
              <a:gd name="adj" fmla="val 18669"/>
            </a:avLst>
          </a:prstGeom>
          <a:solidFill>
            <a:srgbClr val="F7EDD4"/>
          </a:solidFill>
          <a:ln w="15240">
            <a:solidFill>
              <a:srgbClr val="DDD3BA"/>
            </a:solidFill>
            <a:prstDash val="solid"/>
          </a:ln>
        </p:spPr>
      </p:sp>
      <p:sp>
        <p:nvSpPr>
          <p:cNvPr id="5" name="Text 2"/>
          <p:cNvSpPr/>
          <p:nvPr/>
        </p:nvSpPr>
        <p:spPr>
          <a:xfrm>
            <a:off x="6545461" y="2209086"/>
            <a:ext cx="165259"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1</a:t>
            </a:r>
            <a:endParaRPr lang="en-US" sz="2900" dirty="0"/>
          </a:p>
        </p:txBody>
      </p:sp>
      <p:sp>
        <p:nvSpPr>
          <p:cNvPr id="6" name="Text 3"/>
          <p:cNvSpPr/>
          <p:nvPr/>
        </p:nvSpPr>
        <p:spPr>
          <a:xfrm>
            <a:off x="7152680" y="2116574"/>
            <a:ext cx="4362212"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Environmental Imperatives</a:t>
            </a:r>
            <a:endParaRPr lang="en-US" sz="2400" dirty="0"/>
          </a:p>
        </p:txBody>
      </p:sp>
      <p:sp>
        <p:nvSpPr>
          <p:cNvPr id="7" name="Text 4"/>
          <p:cNvSpPr/>
          <p:nvPr/>
        </p:nvSpPr>
        <p:spPr>
          <a:xfrm>
            <a:off x="7152680" y="2650450"/>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EVs offer a sustainable alternative to traditional internal combustion engine vehicles, reducing greenhouse gas emissions and air pollution—a critical concern in India.</a:t>
            </a:r>
            <a:endParaRPr lang="en-US" sz="1900" dirty="0"/>
          </a:p>
        </p:txBody>
      </p:sp>
      <p:sp>
        <p:nvSpPr>
          <p:cNvPr id="8" name="Shape 5"/>
          <p:cNvSpPr/>
          <p:nvPr/>
        </p:nvSpPr>
        <p:spPr>
          <a:xfrm>
            <a:off x="6350437" y="4360069"/>
            <a:ext cx="555427" cy="555427"/>
          </a:xfrm>
          <a:prstGeom prst="roundRect">
            <a:avLst>
              <a:gd name="adj" fmla="val 18669"/>
            </a:avLst>
          </a:prstGeom>
          <a:solidFill>
            <a:srgbClr val="F7EDD4"/>
          </a:solidFill>
          <a:ln w="15240">
            <a:solidFill>
              <a:srgbClr val="DDD3BA"/>
            </a:solidFill>
            <a:prstDash val="solid"/>
          </a:ln>
        </p:spPr>
      </p:sp>
      <p:sp>
        <p:nvSpPr>
          <p:cNvPr id="9" name="Text 6"/>
          <p:cNvSpPr/>
          <p:nvPr/>
        </p:nvSpPr>
        <p:spPr>
          <a:xfrm>
            <a:off x="6514028" y="4452580"/>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2</a:t>
            </a:r>
            <a:endParaRPr lang="en-US" sz="2900" dirty="0"/>
          </a:p>
        </p:txBody>
      </p:sp>
      <p:sp>
        <p:nvSpPr>
          <p:cNvPr id="10" name="Text 7"/>
          <p:cNvSpPr/>
          <p:nvPr/>
        </p:nvSpPr>
        <p:spPr>
          <a:xfrm>
            <a:off x="7152680" y="4360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Energy Security</a:t>
            </a:r>
            <a:endParaRPr lang="en-US" sz="2400" dirty="0"/>
          </a:p>
        </p:txBody>
      </p:sp>
      <p:sp>
        <p:nvSpPr>
          <p:cNvPr id="11" name="Text 8"/>
          <p:cNvSpPr/>
          <p:nvPr/>
        </p:nvSpPr>
        <p:spPr>
          <a:xfrm>
            <a:off x="7152680" y="4893945"/>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Transitioning to EVs decreases reliance on imported fossil fuels, enhancing national energy security.</a:t>
            </a:r>
            <a:endParaRPr lang="en-US" sz="1900" dirty="0"/>
          </a:p>
        </p:txBody>
      </p:sp>
      <p:sp>
        <p:nvSpPr>
          <p:cNvPr id="12" name="Shape 9"/>
          <p:cNvSpPr/>
          <p:nvPr/>
        </p:nvSpPr>
        <p:spPr>
          <a:xfrm>
            <a:off x="6350437" y="6208514"/>
            <a:ext cx="555427" cy="555427"/>
          </a:xfrm>
          <a:prstGeom prst="roundRect">
            <a:avLst>
              <a:gd name="adj" fmla="val 18669"/>
            </a:avLst>
          </a:prstGeom>
          <a:solidFill>
            <a:srgbClr val="F7EDD4"/>
          </a:solidFill>
          <a:ln w="15240">
            <a:solidFill>
              <a:srgbClr val="DDD3BA"/>
            </a:solidFill>
            <a:prstDash val="solid"/>
          </a:ln>
        </p:spPr>
      </p:sp>
      <p:sp>
        <p:nvSpPr>
          <p:cNvPr id="13" name="Text 10"/>
          <p:cNvSpPr/>
          <p:nvPr/>
        </p:nvSpPr>
        <p:spPr>
          <a:xfrm>
            <a:off x="6514028" y="6301026"/>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3</a:t>
            </a:r>
            <a:endParaRPr lang="en-US" sz="2900" dirty="0"/>
          </a:p>
        </p:txBody>
      </p:sp>
      <p:sp>
        <p:nvSpPr>
          <p:cNvPr id="14" name="Text 11"/>
          <p:cNvSpPr/>
          <p:nvPr/>
        </p:nvSpPr>
        <p:spPr>
          <a:xfrm>
            <a:off x="7152680" y="620851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Economic Growth</a:t>
            </a:r>
            <a:endParaRPr lang="en-US" sz="2400" dirty="0"/>
          </a:p>
        </p:txBody>
      </p:sp>
      <p:sp>
        <p:nvSpPr>
          <p:cNvPr id="15" name="Text 12"/>
          <p:cNvSpPr/>
          <p:nvPr/>
        </p:nvSpPr>
        <p:spPr>
          <a:xfrm>
            <a:off x="7152680" y="674239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The EV sector is poised to create significant employment opportunities and stimulate technological advancements.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4225" y="622102"/>
            <a:ext cx="7748349" cy="1246108"/>
          </a:xfrm>
          <a:prstGeom prst="rect">
            <a:avLst/>
          </a:prstGeom>
          <a:noFill/>
          <a:ln/>
        </p:spPr>
        <p:txBody>
          <a:bodyPr wrap="square" lIns="0" tIns="0" rIns="0" bIns="0" rtlCol="0" anchor="t"/>
          <a:lstStyle/>
          <a:p>
            <a:pPr marL="0" indent="0">
              <a:lnSpc>
                <a:spcPts val="4900"/>
              </a:lnSpc>
              <a:buNone/>
            </a:pPr>
            <a:r>
              <a:rPr lang="en-US" sz="3900" dirty="0">
                <a:solidFill>
                  <a:srgbClr val="5C4E3D"/>
                </a:solidFill>
                <a:latin typeface="Libre Baskerville" pitchFamily="34" charset="0"/>
                <a:ea typeface="Libre Baskerville" pitchFamily="34" charset="-122"/>
                <a:cs typeface="Libre Baskerville" pitchFamily="34" charset="-120"/>
              </a:rPr>
              <a:t>Sector Analysis: Historical Perspective and Projections</a:t>
            </a:r>
            <a:endParaRPr lang="en-US" sz="3900" dirty="0"/>
          </a:p>
        </p:txBody>
      </p:sp>
      <p:sp>
        <p:nvSpPr>
          <p:cNvPr id="4" name="Shape 1"/>
          <p:cNvSpPr/>
          <p:nvPr/>
        </p:nvSpPr>
        <p:spPr>
          <a:xfrm>
            <a:off x="6471880" y="2167295"/>
            <a:ext cx="22860" cy="5440204"/>
          </a:xfrm>
          <a:prstGeom prst="roundRect">
            <a:avLst>
              <a:gd name="adj" fmla="val 366346"/>
            </a:avLst>
          </a:prstGeom>
          <a:solidFill>
            <a:srgbClr val="DDD3BA"/>
          </a:solidFill>
          <a:ln/>
        </p:spPr>
      </p:sp>
      <p:sp>
        <p:nvSpPr>
          <p:cNvPr id="5" name="Shape 2"/>
          <p:cNvSpPr/>
          <p:nvPr/>
        </p:nvSpPr>
        <p:spPr>
          <a:xfrm>
            <a:off x="6684764" y="2604492"/>
            <a:ext cx="697825" cy="22860"/>
          </a:xfrm>
          <a:prstGeom prst="roundRect">
            <a:avLst>
              <a:gd name="adj" fmla="val 366346"/>
            </a:avLst>
          </a:prstGeom>
          <a:solidFill>
            <a:srgbClr val="DDD3BA"/>
          </a:solidFill>
          <a:ln/>
        </p:spPr>
      </p:sp>
      <p:sp>
        <p:nvSpPr>
          <p:cNvPr id="6" name="Shape 3"/>
          <p:cNvSpPr/>
          <p:nvPr/>
        </p:nvSpPr>
        <p:spPr>
          <a:xfrm>
            <a:off x="6258997" y="2391608"/>
            <a:ext cx="448628" cy="448628"/>
          </a:xfrm>
          <a:prstGeom prst="roundRect">
            <a:avLst>
              <a:gd name="adj" fmla="val 18667"/>
            </a:avLst>
          </a:prstGeom>
          <a:solidFill>
            <a:srgbClr val="F7EDD4"/>
          </a:solidFill>
          <a:ln w="7620">
            <a:solidFill>
              <a:srgbClr val="DDD3BA"/>
            </a:solidFill>
            <a:prstDash val="solid"/>
          </a:ln>
        </p:spPr>
      </p:sp>
      <p:sp>
        <p:nvSpPr>
          <p:cNvPr id="7" name="Text 4"/>
          <p:cNvSpPr/>
          <p:nvPr/>
        </p:nvSpPr>
        <p:spPr>
          <a:xfrm>
            <a:off x="6416516" y="2466380"/>
            <a:ext cx="133469" cy="299085"/>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1</a:t>
            </a:r>
            <a:endParaRPr lang="en-US" sz="2350" dirty="0"/>
          </a:p>
        </p:txBody>
      </p:sp>
      <p:sp>
        <p:nvSpPr>
          <p:cNvPr id="8" name="Text 5"/>
          <p:cNvSpPr/>
          <p:nvPr/>
        </p:nvSpPr>
        <p:spPr>
          <a:xfrm>
            <a:off x="7579876" y="2366605"/>
            <a:ext cx="2492454" cy="311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Historical Growth</a:t>
            </a:r>
            <a:endParaRPr lang="en-US" sz="1950" dirty="0"/>
          </a:p>
        </p:txBody>
      </p:sp>
      <p:sp>
        <p:nvSpPr>
          <p:cNvPr id="9" name="Text 6"/>
          <p:cNvSpPr/>
          <p:nvPr/>
        </p:nvSpPr>
        <p:spPr>
          <a:xfrm>
            <a:off x="7579876" y="2797612"/>
            <a:ext cx="6352699" cy="957263"/>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India's EV market has experienced substantial growth, with sales surging 42% to 1.67 million units in FY2024, encompassing two-wheelers, three-wheelers, cars, and SUVs.</a:t>
            </a:r>
            <a:endParaRPr lang="en-US" sz="1550" dirty="0"/>
          </a:p>
        </p:txBody>
      </p:sp>
      <p:sp>
        <p:nvSpPr>
          <p:cNvPr id="10" name="Shape 7"/>
          <p:cNvSpPr/>
          <p:nvPr/>
        </p:nvSpPr>
        <p:spPr>
          <a:xfrm>
            <a:off x="6684764" y="4590693"/>
            <a:ext cx="697825" cy="22860"/>
          </a:xfrm>
          <a:prstGeom prst="roundRect">
            <a:avLst>
              <a:gd name="adj" fmla="val 366346"/>
            </a:avLst>
          </a:prstGeom>
          <a:solidFill>
            <a:srgbClr val="DDD3BA"/>
          </a:solidFill>
          <a:ln/>
        </p:spPr>
      </p:sp>
      <p:sp>
        <p:nvSpPr>
          <p:cNvPr id="11" name="Shape 8"/>
          <p:cNvSpPr/>
          <p:nvPr/>
        </p:nvSpPr>
        <p:spPr>
          <a:xfrm>
            <a:off x="6258997" y="4377809"/>
            <a:ext cx="448628" cy="448628"/>
          </a:xfrm>
          <a:prstGeom prst="roundRect">
            <a:avLst>
              <a:gd name="adj" fmla="val 18667"/>
            </a:avLst>
          </a:prstGeom>
          <a:solidFill>
            <a:srgbClr val="F7EDD4"/>
          </a:solidFill>
          <a:ln w="7620">
            <a:solidFill>
              <a:srgbClr val="DDD3BA"/>
            </a:solidFill>
            <a:prstDash val="solid"/>
          </a:ln>
        </p:spPr>
      </p:sp>
      <p:sp>
        <p:nvSpPr>
          <p:cNvPr id="12" name="Text 9"/>
          <p:cNvSpPr/>
          <p:nvPr/>
        </p:nvSpPr>
        <p:spPr>
          <a:xfrm>
            <a:off x="6391156" y="4452580"/>
            <a:ext cx="184309" cy="299085"/>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2</a:t>
            </a:r>
            <a:endParaRPr lang="en-US" sz="2350" dirty="0"/>
          </a:p>
        </p:txBody>
      </p:sp>
      <p:sp>
        <p:nvSpPr>
          <p:cNvPr id="13" name="Text 10"/>
          <p:cNvSpPr/>
          <p:nvPr/>
        </p:nvSpPr>
        <p:spPr>
          <a:xfrm>
            <a:off x="7579876" y="4352806"/>
            <a:ext cx="2492454" cy="311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Current State</a:t>
            </a:r>
            <a:endParaRPr lang="en-US" sz="1950" dirty="0"/>
          </a:p>
        </p:txBody>
      </p:sp>
      <p:sp>
        <p:nvSpPr>
          <p:cNvPr id="14" name="Text 11"/>
          <p:cNvSpPr/>
          <p:nvPr/>
        </p:nvSpPr>
        <p:spPr>
          <a:xfrm>
            <a:off x="7579876" y="4783812"/>
            <a:ext cx="6352699" cy="638175"/>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EVs currently constitute approximately 5% of total vehicle sales in India.</a:t>
            </a:r>
            <a:endParaRPr lang="en-US" sz="1550" dirty="0"/>
          </a:p>
        </p:txBody>
      </p:sp>
      <p:sp>
        <p:nvSpPr>
          <p:cNvPr id="15" name="Shape 12"/>
          <p:cNvSpPr/>
          <p:nvPr/>
        </p:nvSpPr>
        <p:spPr>
          <a:xfrm>
            <a:off x="6684764" y="6257806"/>
            <a:ext cx="697825" cy="22860"/>
          </a:xfrm>
          <a:prstGeom prst="roundRect">
            <a:avLst>
              <a:gd name="adj" fmla="val 366346"/>
            </a:avLst>
          </a:prstGeom>
          <a:solidFill>
            <a:srgbClr val="DDD3BA"/>
          </a:solidFill>
          <a:ln/>
        </p:spPr>
      </p:sp>
      <p:sp>
        <p:nvSpPr>
          <p:cNvPr id="16" name="Shape 13"/>
          <p:cNvSpPr/>
          <p:nvPr/>
        </p:nvSpPr>
        <p:spPr>
          <a:xfrm>
            <a:off x="6258997" y="6044922"/>
            <a:ext cx="448628" cy="448628"/>
          </a:xfrm>
          <a:prstGeom prst="roundRect">
            <a:avLst>
              <a:gd name="adj" fmla="val 18667"/>
            </a:avLst>
          </a:prstGeom>
          <a:solidFill>
            <a:srgbClr val="F7EDD4"/>
          </a:solidFill>
          <a:ln w="7620">
            <a:solidFill>
              <a:srgbClr val="DDD3BA"/>
            </a:solidFill>
            <a:prstDash val="solid"/>
          </a:ln>
        </p:spPr>
      </p:sp>
      <p:sp>
        <p:nvSpPr>
          <p:cNvPr id="17" name="Text 14"/>
          <p:cNvSpPr/>
          <p:nvPr/>
        </p:nvSpPr>
        <p:spPr>
          <a:xfrm>
            <a:off x="6391156" y="6119693"/>
            <a:ext cx="184309" cy="299085"/>
          </a:xfrm>
          <a:prstGeom prst="rect">
            <a:avLst/>
          </a:prstGeom>
          <a:noFill/>
          <a:ln/>
        </p:spPr>
        <p:txBody>
          <a:bodyPr wrap="none" lIns="0" tIns="0" rIns="0" bIns="0" rtlCol="0" anchor="t"/>
          <a:lstStyle/>
          <a:p>
            <a:pPr marL="0" indent="0" algn="ctr">
              <a:lnSpc>
                <a:spcPts val="2350"/>
              </a:lnSpc>
              <a:buNone/>
            </a:pPr>
            <a:r>
              <a:rPr lang="en-US" sz="2350" dirty="0">
                <a:solidFill>
                  <a:srgbClr val="454240"/>
                </a:solidFill>
                <a:latin typeface="Libre Baskerville" pitchFamily="34" charset="0"/>
                <a:ea typeface="Libre Baskerville" pitchFamily="34" charset="-122"/>
                <a:cs typeface="Libre Baskerville" pitchFamily="34" charset="-120"/>
              </a:rPr>
              <a:t>3</a:t>
            </a:r>
            <a:endParaRPr lang="en-US" sz="2350" dirty="0"/>
          </a:p>
        </p:txBody>
      </p:sp>
      <p:sp>
        <p:nvSpPr>
          <p:cNvPr id="18" name="Text 15"/>
          <p:cNvSpPr/>
          <p:nvPr/>
        </p:nvSpPr>
        <p:spPr>
          <a:xfrm>
            <a:off x="7579876" y="6019919"/>
            <a:ext cx="2492454" cy="311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Projections to 2030</a:t>
            </a:r>
            <a:endParaRPr lang="en-US" sz="1950" dirty="0"/>
          </a:p>
        </p:txBody>
      </p:sp>
      <p:sp>
        <p:nvSpPr>
          <p:cNvPr id="19" name="Text 16"/>
          <p:cNvSpPr/>
          <p:nvPr/>
        </p:nvSpPr>
        <p:spPr>
          <a:xfrm>
            <a:off x="7579876" y="6450925"/>
            <a:ext cx="6352699" cy="957263"/>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The market is expected to grow at a compound annual growth rate (CAGR) of 49% between 2022 and 2030, aiming for annual sales of 10 million units by 2030.</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005489"/>
            <a:ext cx="9829919"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Market Size and Share Analysis</a:t>
            </a:r>
            <a:endParaRPr lang="en-US" sz="4850" dirty="0"/>
          </a:p>
        </p:txBody>
      </p:sp>
      <p:sp>
        <p:nvSpPr>
          <p:cNvPr id="3" name="Text 1"/>
          <p:cNvSpPr/>
          <p:nvPr/>
        </p:nvSpPr>
        <p:spPr>
          <a:xfrm>
            <a:off x="864037"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Market Size</a:t>
            </a:r>
            <a:endParaRPr lang="en-US" sz="2400" dirty="0"/>
          </a:p>
        </p:txBody>
      </p:sp>
      <p:sp>
        <p:nvSpPr>
          <p:cNvPr id="4" name="Text 2"/>
          <p:cNvSpPr/>
          <p:nvPr/>
        </p:nvSpPr>
        <p:spPr>
          <a:xfrm>
            <a:off x="864037" y="40266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The Indian EV market is projected to reach USD 34.8 billion in 2024 and USD 120 billion by 2030, growing at a CAGR of 22.92% during the forecast period.</a:t>
            </a:r>
            <a:endParaRPr lang="en-US" sz="1900" dirty="0"/>
          </a:p>
        </p:txBody>
      </p:sp>
      <p:sp>
        <p:nvSpPr>
          <p:cNvPr id="5" name="Text 3"/>
          <p:cNvSpPr/>
          <p:nvPr/>
        </p:nvSpPr>
        <p:spPr>
          <a:xfrm>
            <a:off x="5372695" y="3394115"/>
            <a:ext cx="341888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Segment Distribution</a:t>
            </a:r>
            <a:endParaRPr lang="en-US" sz="2400" dirty="0"/>
          </a:p>
        </p:txBody>
      </p:sp>
      <p:sp>
        <p:nvSpPr>
          <p:cNvPr id="6" name="Text 4"/>
          <p:cNvSpPr/>
          <p:nvPr/>
        </p:nvSpPr>
        <p:spPr>
          <a:xfrm>
            <a:off x="5372695" y="4026694"/>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Two-wheelers dominate the EV market, accounting for over 80% of total EV sales by FY2030.</a:t>
            </a:r>
            <a:endParaRPr lang="en-US" sz="1900" dirty="0"/>
          </a:p>
        </p:txBody>
      </p:sp>
      <p:sp>
        <p:nvSpPr>
          <p:cNvPr id="7" name="Text 5"/>
          <p:cNvSpPr/>
          <p:nvPr/>
        </p:nvSpPr>
        <p:spPr>
          <a:xfrm>
            <a:off x="9881354"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Passenger Vehicles</a:t>
            </a:r>
            <a:endParaRPr lang="en-US" sz="2400" dirty="0"/>
          </a:p>
        </p:txBody>
      </p:sp>
      <p:sp>
        <p:nvSpPr>
          <p:cNvPr id="8" name="Text 6"/>
          <p:cNvSpPr/>
          <p:nvPr/>
        </p:nvSpPr>
        <p:spPr>
          <a:xfrm>
            <a:off x="9881354" y="40266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Electric cars are gaining traction, with sales expected to reach 430,603 units by 2030, growing at a CAGR of 56% from 2024.</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894" y="921187"/>
            <a:ext cx="6944558" cy="601623"/>
          </a:xfrm>
          <a:prstGeom prst="rect">
            <a:avLst/>
          </a:prstGeom>
          <a:noFill/>
          <a:ln/>
        </p:spPr>
        <p:txBody>
          <a:bodyPr wrap="none" lIns="0" tIns="0" rIns="0" bIns="0" rtlCol="0" anchor="t"/>
          <a:lstStyle/>
          <a:p>
            <a:pPr marL="0" indent="0">
              <a:lnSpc>
                <a:spcPts val="4700"/>
              </a:lnSpc>
              <a:buNone/>
            </a:pPr>
            <a:r>
              <a:rPr lang="en-US" sz="3750" dirty="0">
                <a:solidFill>
                  <a:srgbClr val="5C4E3D"/>
                </a:solidFill>
                <a:latin typeface="Libre Baskerville" pitchFamily="34" charset="0"/>
                <a:ea typeface="Libre Baskerville" pitchFamily="34" charset="-122"/>
                <a:cs typeface="Libre Baskerville" pitchFamily="34" charset="-120"/>
              </a:rPr>
              <a:t>Key Players in the EV Sector</a:t>
            </a:r>
            <a:endParaRPr lang="en-US" sz="3750" dirty="0"/>
          </a:p>
        </p:txBody>
      </p:sp>
      <p:sp>
        <p:nvSpPr>
          <p:cNvPr id="4" name="Shape 1"/>
          <p:cNvSpPr/>
          <p:nvPr/>
        </p:nvSpPr>
        <p:spPr>
          <a:xfrm>
            <a:off x="673894" y="1811655"/>
            <a:ext cx="7796212" cy="5496758"/>
          </a:xfrm>
          <a:prstGeom prst="roundRect">
            <a:avLst>
              <a:gd name="adj" fmla="val 1471"/>
            </a:avLst>
          </a:prstGeom>
          <a:noFill/>
          <a:ln w="7620">
            <a:solidFill>
              <a:srgbClr val="000000">
                <a:alpha val="8000"/>
              </a:srgbClr>
            </a:solidFill>
            <a:prstDash val="solid"/>
          </a:ln>
        </p:spPr>
      </p:sp>
      <p:sp>
        <p:nvSpPr>
          <p:cNvPr id="5" name="Shape 2"/>
          <p:cNvSpPr/>
          <p:nvPr/>
        </p:nvSpPr>
        <p:spPr>
          <a:xfrm>
            <a:off x="681514" y="1819275"/>
            <a:ext cx="7780973" cy="554236"/>
          </a:xfrm>
          <a:prstGeom prst="rect">
            <a:avLst/>
          </a:prstGeom>
          <a:solidFill>
            <a:srgbClr val="FFFFFF">
              <a:alpha val="4000"/>
            </a:srgbClr>
          </a:solidFill>
          <a:ln/>
        </p:spPr>
      </p:sp>
      <p:sp>
        <p:nvSpPr>
          <p:cNvPr id="6" name="Text 3"/>
          <p:cNvSpPr/>
          <p:nvPr/>
        </p:nvSpPr>
        <p:spPr>
          <a:xfrm>
            <a:off x="874038" y="1942386"/>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Company</a:t>
            </a:r>
            <a:endParaRPr lang="en-US" sz="1500" dirty="0"/>
          </a:p>
        </p:txBody>
      </p:sp>
      <p:sp>
        <p:nvSpPr>
          <p:cNvPr id="7" name="Text 4"/>
          <p:cNvSpPr/>
          <p:nvPr/>
        </p:nvSpPr>
        <p:spPr>
          <a:xfrm>
            <a:off x="4768334" y="1942386"/>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Key Information</a:t>
            </a:r>
            <a:endParaRPr lang="en-US" sz="1500" dirty="0"/>
          </a:p>
        </p:txBody>
      </p:sp>
      <p:sp>
        <p:nvSpPr>
          <p:cNvPr id="8" name="Shape 5"/>
          <p:cNvSpPr/>
          <p:nvPr/>
        </p:nvSpPr>
        <p:spPr>
          <a:xfrm>
            <a:off x="681514" y="2373511"/>
            <a:ext cx="7780973" cy="1170265"/>
          </a:xfrm>
          <a:prstGeom prst="rect">
            <a:avLst/>
          </a:prstGeom>
          <a:solidFill>
            <a:srgbClr val="000000">
              <a:alpha val="4000"/>
            </a:srgbClr>
          </a:solidFill>
          <a:ln/>
        </p:spPr>
      </p:sp>
      <p:sp>
        <p:nvSpPr>
          <p:cNvPr id="9" name="Text 6"/>
          <p:cNvSpPr/>
          <p:nvPr/>
        </p:nvSpPr>
        <p:spPr>
          <a:xfrm>
            <a:off x="874038" y="2496622"/>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Tata Motors</a:t>
            </a:r>
            <a:endParaRPr lang="en-US" sz="1500" dirty="0"/>
          </a:p>
        </p:txBody>
      </p:sp>
      <p:sp>
        <p:nvSpPr>
          <p:cNvPr id="10" name="Text 7"/>
          <p:cNvSpPr/>
          <p:nvPr/>
        </p:nvSpPr>
        <p:spPr>
          <a:xfrm>
            <a:off x="4768334" y="2496622"/>
            <a:ext cx="3501628" cy="924044"/>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Leading the market with a range of electric cars and plans to launch 10 electric models by 2025.</a:t>
            </a:r>
            <a:endParaRPr lang="en-US" sz="1500" dirty="0"/>
          </a:p>
        </p:txBody>
      </p:sp>
      <p:sp>
        <p:nvSpPr>
          <p:cNvPr id="11" name="Shape 8"/>
          <p:cNvSpPr/>
          <p:nvPr/>
        </p:nvSpPr>
        <p:spPr>
          <a:xfrm>
            <a:off x="681514" y="3543776"/>
            <a:ext cx="7780973" cy="862251"/>
          </a:xfrm>
          <a:prstGeom prst="rect">
            <a:avLst/>
          </a:prstGeom>
          <a:solidFill>
            <a:srgbClr val="FFFFFF">
              <a:alpha val="4000"/>
            </a:srgbClr>
          </a:solidFill>
          <a:ln/>
        </p:spPr>
      </p:sp>
      <p:sp>
        <p:nvSpPr>
          <p:cNvPr id="12" name="Text 9"/>
          <p:cNvSpPr/>
          <p:nvPr/>
        </p:nvSpPr>
        <p:spPr>
          <a:xfrm>
            <a:off x="874038" y="3666887"/>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Mahindra &amp; Mahindra</a:t>
            </a:r>
            <a:endParaRPr lang="en-US" sz="1500" dirty="0"/>
          </a:p>
        </p:txBody>
      </p:sp>
      <p:sp>
        <p:nvSpPr>
          <p:cNvPr id="13" name="Text 10"/>
          <p:cNvSpPr/>
          <p:nvPr/>
        </p:nvSpPr>
        <p:spPr>
          <a:xfrm>
            <a:off x="4768334" y="3666887"/>
            <a:ext cx="3501628" cy="616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Targeting 20-30% of SUV sales from EVs by March 2027.</a:t>
            </a:r>
            <a:endParaRPr lang="en-US" sz="1500" dirty="0"/>
          </a:p>
        </p:txBody>
      </p:sp>
      <p:sp>
        <p:nvSpPr>
          <p:cNvPr id="14" name="Shape 11"/>
          <p:cNvSpPr/>
          <p:nvPr/>
        </p:nvSpPr>
        <p:spPr>
          <a:xfrm>
            <a:off x="681514" y="4406027"/>
            <a:ext cx="7780973" cy="862251"/>
          </a:xfrm>
          <a:prstGeom prst="rect">
            <a:avLst/>
          </a:prstGeom>
          <a:solidFill>
            <a:srgbClr val="000000">
              <a:alpha val="4000"/>
            </a:srgbClr>
          </a:solidFill>
          <a:ln/>
        </p:spPr>
      </p:sp>
      <p:sp>
        <p:nvSpPr>
          <p:cNvPr id="15" name="Text 12"/>
          <p:cNvSpPr/>
          <p:nvPr/>
        </p:nvSpPr>
        <p:spPr>
          <a:xfrm>
            <a:off x="874038" y="4529138"/>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Ola Electric</a:t>
            </a:r>
            <a:endParaRPr lang="en-US" sz="1500" dirty="0"/>
          </a:p>
        </p:txBody>
      </p:sp>
      <p:sp>
        <p:nvSpPr>
          <p:cNvPr id="16" name="Text 13"/>
          <p:cNvSpPr/>
          <p:nvPr/>
        </p:nvSpPr>
        <p:spPr>
          <a:xfrm>
            <a:off x="4768334" y="4529138"/>
            <a:ext cx="3501628" cy="616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A significant player in the electric two-wheeler segment.</a:t>
            </a:r>
            <a:endParaRPr lang="en-US" sz="1500" dirty="0"/>
          </a:p>
        </p:txBody>
      </p:sp>
      <p:sp>
        <p:nvSpPr>
          <p:cNvPr id="17" name="Shape 14"/>
          <p:cNvSpPr/>
          <p:nvPr/>
        </p:nvSpPr>
        <p:spPr>
          <a:xfrm>
            <a:off x="681514" y="5268278"/>
            <a:ext cx="7780973" cy="1170265"/>
          </a:xfrm>
          <a:prstGeom prst="rect">
            <a:avLst/>
          </a:prstGeom>
          <a:solidFill>
            <a:srgbClr val="FFFFFF">
              <a:alpha val="4000"/>
            </a:srgbClr>
          </a:solidFill>
          <a:ln/>
        </p:spPr>
      </p:sp>
      <p:sp>
        <p:nvSpPr>
          <p:cNvPr id="18" name="Text 15"/>
          <p:cNvSpPr/>
          <p:nvPr/>
        </p:nvSpPr>
        <p:spPr>
          <a:xfrm>
            <a:off x="874038" y="5391388"/>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MG Motor India</a:t>
            </a:r>
            <a:endParaRPr lang="en-US" sz="1500" dirty="0"/>
          </a:p>
        </p:txBody>
      </p:sp>
      <p:sp>
        <p:nvSpPr>
          <p:cNvPr id="19" name="Text 16"/>
          <p:cNvSpPr/>
          <p:nvPr/>
        </p:nvSpPr>
        <p:spPr>
          <a:xfrm>
            <a:off x="4768334" y="5391388"/>
            <a:ext cx="3501628" cy="924044"/>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Aiming to sell one million EVs in India by 2030 through a joint venture with JSW Group.</a:t>
            </a:r>
            <a:endParaRPr lang="en-US" sz="1500" dirty="0"/>
          </a:p>
        </p:txBody>
      </p:sp>
      <p:sp>
        <p:nvSpPr>
          <p:cNvPr id="20" name="Shape 17"/>
          <p:cNvSpPr/>
          <p:nvPr/>
        </p:nvSpPr>
        <p:spPr>
          <a:xfrm>
            <a:off x="681514" y="6438543"/>
            <a:ext cx="7780973" cy="862251"/>
          </a:xfrm>
          <a:prstGeom prst="rect">
            <a:avLst/>
          </a:prstGeom>
          <a:solidFill>
            <a:srgbClr val="000000">
              <a:alpha val="4000"/>
            </a:srgbClr>
          </a:solidFill>
          <a:ln/>
        </p:spPr>
      </p:sp>
      <p:sp>
        <p:nvSpPr>
          <p:cNvPr id="21" name="Text 18"/>
          <p:cNvSpPr/>
          <p:nvPr/>
        </p:nvSpPr>
        <p:spPr>
          <a:xfrm>
            <a:off x="874038" y="6561653"/>
            <a:ext cx="3501628" cy="308015"/>
          </a:xfrm>
          <a:prstGeom prst="rect">
            <a:avLst/>
          </a:prstGeom>
          <a:noFill/>
          <a:ln/>
        </p:spPr>
        <p:txBody>
          <a:bodyPr wrap="non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BYD</a:t>
            </a:r>
            <a:endParaRPr lang="en-US" sz="1500" dirty="0"/>
          </a:p>
        </p:txBody>
      </p:sp>
      <p:sp>
        <p:nvSpPr>
          <p:cNvPr id="22" name="Text 19"/>
          <p:cNvSpPr/>
          <p:nvPr/>
        </p:nvSpPr>
        <p:spPr>
          <a:xfrm>
            <a:off x="4768334" y="6561653"/>
            <a:ext cx="3501628" cy="616029"/>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Expanding its presence with models like the e6 MPV and Atto 3 SUV.</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0328"/>
          </a:xfrm>
          <a:prstGeom prst="rect">
            <a:avLst/>
          </a:prstGeom>
        </p:spPr>
      </p:pic>
      <p:sp>
        <p:nvSpPr>
          <p:cNvPr id="3" name="Text 0"/>
          <p:cNvSpPr/>
          <p:nvPr/>
        </p:nvSpPr>
        <p:spPr>
          <a:xfrm>
            <a:off x="733663" y="3197781"/>
            <a:ext cx="9119592" cy="655082"/>
          </a:xfrm>
          <a:prstGeom prst="rect">
            <a:avLst/>
          </a:prstGeom>
          <a:noFill/>
          <a:ln/>
        </p:spPr>
        <p:txBody>
          <a:bodyPr wrap="none" lIns="0" tIns="0" rIns="0" bIns="0" rtlCol="0" anchor="t"/>
          <a:lstStyle/>
          <a:p>
            <a:pPr marL="0" indent="0">
              <a:lnSpc>
                <a:spcPts val="5150"/>
              </a:lnSpc>
              <a:buNone/>
            </a:pPr>
            <a:r>
              <a:rPr lang="en-US" sz="4100" dirty="0">
                <a:solidFill>
                  <a:srgbClr val="5C4E3D"/>
                </a:solidFill>
                <a:latin typeface="Libre Baskerville" pitchFamily="34" charset="0"/>
                <a:ea typeface="Libre Baskerville" pitchFamily="34" charset="-122"/>
                <a:cs typeface="Libre Baskerville" pitchFamily="34" charset="-120"/>
              </a:rPr>
              <a:t>Emerging Trends and Key Drivers</a:t>
            </a:r>
            <a:endParaRPr lang="en-US" sz="4100" dirty="0"/>
          </a:p>
        </p:txBody>
      </p:sp>
      <p:pic>
        <p:nvPicPr>
          <p:cNvPr id="4" name="Image 1" descr="preencoded.png"/>
          <p:cNvPicPr>
            <a:picLocks noChangeAspect="1"/>
          </p:cNvPicPr>
          <p:nvPr/>
        </p:nvPicPr>
        <p:blipFill>
          <a:blip r:embed="rId4"/>
          <a:stretch>
            <a:fillRect/>
          </a:stretch>
        </p:blipFill>
        <p:spPr>
          <a:xfrm>
            <a:off x="733663" y="4167307"/>
            <a:ext cx="3290768" cy="838438"/>
          </a:xfrm>
          <a:prstGeom prst="rect">
            <a:avLst/>
          </a:prstGeom>
        </p:spPr>
      </p:pic>
      <p:sp>
        <p:nvSpPr>
          <p:cNvPr id="5" name="Text 1"/>
          <p:cNvSpPr/>
          <p:nvPr/>
        </p:nvSpPr>
        <p:spPr>
          <a:xfrm>
            <a:off x="943213" y="5320189"/>
            <a:ext cx="2620328" cy="327541"/>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Battery Swapping</a:t>
            </a:r>
            <a:endParaRPr lang="en-US" sz="2050" dirty="0"/>
          </a:p>
        </p:txBody>
      </p:sp>
      <p:sp>
        <p:nvSpPr>
          <p:cNvPr id="6" name="Text 2"/>
          <p:cNvSpPr/>
          <p:nvPr/>
        </p:nvSpPr>
        <p:spPr>
          <a:xfrm>
            <a:off x="943213" y="5773460"/>
            <a:ext cx="2871668" cy="1341596"/>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Gaining traction, especially for two- and three-wheelers, to address charging infrastructure challenges.</a:t>
            </a:r>
            <a:endParaRPr lang="en-US" sz="1650" dirty="0"/>
          </a:p>
        </p:txBody>
      </p:sp>
      <p:pic>
        <p:nvPicPr>
          <p:cNvPr id="7" name="Image 2" descr="preencoded.png"/>
          <p:cNvPicPr>
            <a:picLocks noChangeAspect="1"/>
          </p:cNvPicPr>
          <p:nvPr/>
        </p:nvPicPr>
        <p:blipFill>
          <a:blip r:embed="rId5"/>
          <a:stretch>
            <a:fillRect/>
          </a:stretch>
        </p:blipFill>
        <p:spPr>
          <a:xfrm>
            <a:off x="4024432" y="4167307"/>
            <a:ext cx="3290768" cy="838438"/>
          </a:xfrm>
          <a:prstGeom prst="rect">
            <a:avLst/>
          </a:prstGeom>
        </p:spPr>
      </p:pic>
      <p:sp>
        <p:nvSpPr>
          <p:cNvPr id="8" name="Text 3"/>
          <p:cNvSpPr/>
          <p:nvPr/>
        </p:nvSpPr>
        <p:spPr>
          <a:xfrm>
            <a:off x="4233982" y="5320189"/>
            <a:ext cx="2813804" cy="327541"/>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Local Manufacturing</a:t>
            </a:r>
            <a:endParaRPr lang="en-US" sz="2050" dirty="0"/>
          </a:p>
        </p:txBody>
      </p:sp>
      <p:sp>
        <p:nvSpPr>
          <p:cNvPr id="9" name="Text 4"/>
          <p:cNvSpPr/>
          <p:nvPr/>
        </p:nvSpPr>
        <p:spPr>
          <a:xfrm>
            <a:off x="4233982" y="5773460"/>
            <a:ext cx="2871668" cy="1341596"/>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Policies incentivizing domestic production are attracting investments from global players.</a:t>
            </a:r>
            <a:endParaRPr lang="en-US" sz="1650" dirty="0"/>
          </a:p>
        </p:txBody>
      </p:sp>
      <p:pic>
        <p:nvPicPr>
          <p:cNvPr id="10" name="Image 3" descr="preencoded.png"/>
          <p:cNvPicPr>
            <a:picLocks noChangeAspect="1"/>
          </p:cNvPicPr>
          <p:nvPr/>
        </p:nvPicPr>
        <p:blipFill>
          <a:blip r:embed="rId6"/>
          <a:stretch>
            <a:fillRect/>
          </a:stretch>
        </p:blipFill>
        <p:spPr>
          <a:xfrm>
            <a:off x="7315200" y="4167307"/>
            <a:ext cx="3290768" cy="838438"/>
          </a:xfrm>
          <a:prstGeom prst="rect">
            <a:avLst/>
          </a:prstGeom>
        </p:spPr>
      </p:pic>
      <p:sp>
        <p:nvSpPr>
          <p:cNvPr id="11" name="Text 5"/>
          <p:cNvSpPr/>
          <p:nvPr/>
        </p:nvSpPr>
        <p:spPr>
          <a:xfrm>
            <a:off x="7524750" y="5320189"/>
            <a:ext cx="2871668" cy="655082"/>
          </a:xfrm>
          <a:prstGeom prst="rect">
            <a:avLst/>
          </a:prstGeom>
          <a:noFill/>
          <a:ln/>
        </p:spPr>
        <p:txBody>
          <a:bodyPr wrap="squar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Technological Advancements</a:t>
            </a:r>
            <a:endParaRPr lang="en-US" sz="2050" dirty="0"/>
          </a:p>
        </p:txBody>
      </p:sp>
      <p:sp>
        <p:nvSpPr>
          <p:cNvPr id="12" name="Text 6"/>
          <p:cNvSpPr/>
          <p:nvPr/>
        </p:nvSpPr>
        <p:spPr>
          <a:xfrm>
            <a:off x="7524750" y="6101001"/>
            <a:ext cx="2871668" cy="1341596"/>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Developments in battery technology and charging infrastructure are enhancing EV adoption.</a:t>
            </a:r>
            <a:endParaRPr lang="en-US" sz="1650" dirty="0"/>
          </a:p>
        </p:txBody>
      </p:sp>
      <p:pic>
        <p:nvPicPr>
          <p:cNvPr id="13" name="Image 4" descr="preencoded.png"/>
          <p:cNvPicPr>
            <a:picLocks noChangeAspect="1"/>
          </p:cNvPicPr>
          <p:nvPr/>
        </p:nvPicPr>
        <p:blipFill>
          <a:blip r:embed="rId7"/>
          <a:stretch>
            <a:fillRect/>
          </a:stretch>
        </p:blipFill>
        <p:spPr>
          <a:xfrm>
            <a:off x="10605968" y="4167307"/>
            <a:ext cx="3290768" cy="838438"/>
          </a:xfrm>
          <a:prstGeom prst="rect">
            <a:avLst/>
          </a:prstGeom>
        </p:spPr>
      </p:pic>
      <p:sp>
        <p:nvSpPr>
          <p:cNvPr id="14" name="Text 7"/>
          <p:cNvSpPr/>
          <p:nvPr/>
        </p:nvSpPr>
        <p:spPr>
          <a:xfrm>
            <a:off x="10815518" y="5320189"/>
            <a:ext cx="2871668" cy="655082"/>
          </a:xfrm>
          <a:prstGeom prst="rect">
            <a:avLst/>
          </a:prstGeom>
          <a:noFill/>
          <a:ln/>
        </p:spPr>
        <p:txBody>
          <a:bodyPr wrap="squar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Government Initiatives</a:t>
            </a:r>
            <a:endParaRPr lang="en-US" sz="2050" dirty="0"/>
          </a:p>
        </p:txBody>
      </p:sp>
      <p:sp>
        <p:nvSpPr>
          <p:cNvPr id="15" name="Text 8"/>
          <p:cNvSpPr/>
          <p:nvPr/>
        </p:nvSpPr>
        <p:spPr>
          <a:xfrm>
            <a:off x="10815518" y="6101001"/>
            <a:ext cx="2871668" cy="1006197"/>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Schemes like FAME II and state-level subsidies are accelerating EV adoption.</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728" y="690443"/>
            <a:ext cx="7784544" cy="1213723"/>
          </a:xfrm>
          <a:prstGeom prst="rect">
            <a:avLst/>
          </a:prstGeom>
          <a:noFill/>
          <a:ln/>
        </p:spPr>
        <p:txBody>
          <a:bodyPr wrap="square" lIns="0" tIns="0" rIns="0" bIns="0" rtlCol="0" anchor="t"/>
          <a:lstStyle/>
          <a:p>
            <a:pPr marL="0" indent="0">
              <a:lnSpc>
                <a:spcPts val="4750"/>
              </a:lnSpc>
              <a:buNone/>
            </a:pPr>
            <a:r>
              <a:rPr lang="en-US" sz="3800" dirty="0">
                <a:solidFill>
                  <a:srgbClr val="5C4E3D"/>
                </a:solidFill>
                <a:latin typeface="Libre Baskerville" pitchFamily="34" charset="0"/>
                <a:ea typeface="Libre Baskerville" pitchFamily="34" charset="-122"/>
                <a:cs typeface="Libre Baskerville" pitchFamily="34" charset="-120"/>
              </a:rPr>
              <a:t>Future Outlook in India and Overseas</a:t>
            </a:r>
            <a:endParaRPr lang="en-US" sz="3800" dirty="0"/>
          </a:p>
        </p:txBody>
      </p:sp>
      <p:sp>
        <p:nvSpPr>
          <p:cNvPr id="4" name="Shape 1"/>
          <p:cNvSpPr/>
          <p:nvPr/>
        </p:nvSpPr>
        <p:spPr>
          <a:xfrm>
            <a:off x="679728" y="2195393"/>
            <a:ext cx="7784544" cy="1755338"/>
          </a:xfrm>
          <a:prstGeom prst="roundRect">
            <a:avLst>
              <a:gd name="adj" fmla="val 4647"/>
            </a:avLst>
          </a:prstGeom>
          <a:solidFill>
            <a:srgbClr val="F7EDD4"/>
          </a:solidFill>
          <a:ln w="7620">
            <a:solidFill>
              <a:srgbClr val="DDD3BA"/>
            </a:solidFill>
            <a:prstDash val="solid"/>
          </a:ln>
        </p:spPr>
      </p:sp>
      <p:sp>
        <p:nvSpPr>
          <p:cNvPr id="5" name="Text 2"/>
          <p:cNvSpPr/>
          <p:nvPr/>
        </p:nvSpPr>
        <p:spPr>
          <a:xfrm>
            <a:off x="881539" y="2397204"/>
            <a:ext cx="2427803" cy="303371"/>
          </a:xfrm>
          <a:prstGeom prst="rect">
            <a:avLst/>
          </a:prstGeom>
          <a:noFill/>
          <a:ln/>
        </p:spPr>
        <p:txBody>
          <a:bodyPr wrap="none" lIns="0" tIns="0" rIns="0" bIns="0" rtlCol="0" anchor="t"/>
          <a:lstStyle/>
          <a:p>
            <a:pPr marL="0" indent="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India's Outlook</a:t>
            </a:r>
            <a:endParaRPr lang="en-US" sz="1900" dirty="0"/>
          </a:p>
        </p:txBody>
      </p:sp>
      <p:sp>
        <p:nvSpPr>
          <p:cNvPr id="6" name="Text 3"/>
          <p:cNvSpPr/>
          <p:nvPr/>
        </p:nvSpPr>
        <p:spPr>
          <a:xfrm>
            <a:off x="881539" y="2817019"/>
            <a:ext cx="7380923" cy="931902"/>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With supportive policies, technological advancements, and increasing consumer acceptance, the EV sector is poised for exponential growth, aiming for 30% of new vehicle sales to be electric by 2030.</a:t>
            </a:r>
            <a:endParaRPr lang="en-US" sz="1500" dirty="0"/>
          </a:p>
        </p:txBody>
      </p:sp>
      <p:sp>
        <p:nvSpPr>
          <p:cNvPr id="7" name="Shape 4"/>
          <p:cNvSpPr/>
          <p:nvPr/>
        </p:nvSpPr>
        <p:spPr>
          <a:xfrm>
            <a:off x="679728" y="4144923"/>
            <a:ext cx="7784544" cy="1444704"/>
          </a:xfrm>
          <a:prstGeom prst="roundRect">
            <a:avLst>
              <a:gd name="adj" fmla="val 5647"/>
            </a:avLst>
          </a:prstGeom>
          <a:solidFill>
            <a:srgbClr val="F7EDD4"/>
          </a:solidFill>
          <a:ln w="7620">
            <a:solidFill>
              <a:srgbClr val="DDD3BA"/>
            </a:solidFill>
            <a:prstDash val="solid"/>
          </a:ln>
        </p:spPr>
      </p:sp>
      <p:sp>
        <p:nvSpPr>
          <p:cNvPr id="8" name="Text 5"/>
          <p:cNvSpPr/>
          <p:nvPr/>
        </p:nvSpPr>
        <p:spPr>
          <a:xfrm>
            <a:off x="881539" y="4346734"/>
            <a:ext cx="2427803" cy="303371"/>
          </a:xfrm>
          <a:prstGeom prst="rect">
            <a:avLst/>
          </a:prstGeom>
          <a:noFill/>
          <a:ln/>
        </p:spPr>
        <p:txBody>
          <a:bodyPr wrap="none" lIns="0" tIns="0" rIns="0" bIns="0" rtlCol="0" anchor="t"/>
          <a:lstStyle/>
          <a:p>
            <a:pPr marL="0" indent="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Global Perspective</a:t>
            </a:r>
            <a:endParaRPr lang="en-US" sz="1900" dirty="0"/>
          </a:p>
        </p:txBody>
      </p:sp>
      <p:sp>
        <p:nvSpPr>
          <p:cNvPr id="9" name="Text 6"/>
          <p:cNvSpPr/>
          <p:nvPr/>
        </p:nvSpPr>
        <p:spPr>
          <a:xfrm>
            <a:off x="881539" y="4766548"/>
            <a:ext cx="7380923" cy="621268"/>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India's EV market is becoming a focal point for international manufacturers seeking growth opportunities, with collaborations and investments on the rise.</a:t>
            </a:r>
            <a:endParaRPr lang="en-US" sz="1500" dirty="0"/>
          </a:p>
        </p:txBody>
      </p:sp>
      <p:sp>
        <p:nvSpPr>
          <p:cNvPr id="10" name="Shape 7"/>
          <p:cNvSpPr/>
          <p:nvPr/>
        </p:nvSpPr>
        <p:spPr>
          <a:xfrm>
            <a:off x="679728" y="5783818"/>
            <a:ext cx="7784544" cy="1755338"/>
          </a:xfrm>
          <a:prstGeom prst="roundRect">
            <a:avLst>
              <a:gd name="adj" fmla="val 4647"/>
            </a:avLst>
          </a:prstGeom>
          <a:solidFill>
            <a:srgbClr val="F7EDD4"/>
          </a:solidFill>
          <a:ln w="7620">
            <a:solidFill>
              <a:srgbClr val="DDD3BA"/>
            </a:solidFill>
            <a:prstDash val="solid"/>
          </a:ln>
        </p:spPr>
      </p:sp>
      <p:sp>
        <p:nvSpPr>
          <p:cNvPr id="11" name="Text 8"/>
          <p:cNvSpPr/>
          <p:nvPr/>
        </p:nvSpPr>
        <p:spPr>
          <a:xfrm>
            <a:off x="881539" y="5985629"/>
            <a:ext cx="2579965" cy="303371"/>
          </a:xfrm>
          <a:prstGeom prst="rect">
            <a:avLst/>
          </a:prstGeom>
          <a:noFill/>
          <a:ln/>
        </p:spPr>
        <p:txBody>
          <a:bodyPr wrap="none" lIns="0" tIns="0" rIns="0" bIns="0" rtlCol="0" anchor="t"/>
          <a:lstStyle/>
          <a:p>
            <a:pPr marL="0" indent="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Investment Potential</a:t>
            </a:r>
            <a:endParaRPr lang="en-US" sz="1900" dirty="0"/>
          </a:p>
        </p:txBody>
      </p:sp>
      <p:sp>
        <p:nvSpPr>
          <p:cNvPr id="12" name="Text 9"/>
          <p:cNvSpPr/>
          <p:nvPr/>
        </p:nvSpPr>
        <p:spPr>
          <a:xfrm>
            <a:off x="881539" y="6405443"/>
            <a:ext cx="7380923" cy="931902"/>
          </a:xfrm>
          <a:prstGeom prst="rect">
            <a:avLst/>
          </a:prstGeom>
          <a:noFill/>
          <a:ln/>
        </p:spPr>
        <p:txBody>
          <a:bodyPr wrap="square" lIns="0" tIns="0" rIns="0" bIns="0" rtlCol="0" anchor="t"/>
          <a:lstStyle/>
          <a:p>
            <a:pPr marL="0" indent="0">
              <a:lnSpc>
                <a:spcPts val="2400"/>
              </a:lnSpc>
              <a:buNone/>
            </a:pPr>
            <a:r>
              <a:rPr lang="en-US" sz="1500" dirty="0">
                <a:solidFill>
                  <a:srgbClr val="454240"/>
                </a:solidFill>
                <a:latin typeface="DM Sans" pitchFamily="34" charset="0"/>
                <a:ea typeface="DM Sans" pitchFamily="34" charset="-122"/>
                <a:cs typeface="DM Sans" pitchFamily="34" charset="-120"/>
              </a:rPr>
              <a:t>The Indian EV sector offers a promising investment landscape, underpinned by strong growth trajectories, supportive government policies, and a shift towards sustainable transportation solutions.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812" y="494109"/>
            <a:ext cx="7887176" cy="1122045"/>
          </a:xfrm>
          <a:prstGeom prst="rect">
            <a:avLst/>
          </a:prstGeom>
          <a:noFill/>
          <a:ln/>
        </p:spPr>
        <p:txBody>
          <a:bodyPr wrap="square" lIns="0" tIns="0" rIns="0" bIns="0" rtlCol="0" anchor="t"/>
          <a:lstStyle/>
          <a:p>
            <a:pPr marL="0" indent="0">
              <a:lnSpc>
                <a:spcPts val="4400"/>
              </a:lnSpc>
              <a:buNone/>
            </a:pPr>
            <a:r>
              <a:rPr lang="en-US" sz="3500" dirty="0">
                <a:solidFill>
                  <a:srgbClr val="5C4E3D"/>
                </a:solidFill>
                <a:latin typeface="Libre Baskerville" pitchFamily="34" charset="0"/>
                <a:ea typeface="Libre Baskerville" pitchFamily="34" charset="-122"/>
                <a:cs typeface="Libre Baskerville" pitchFamily="34" charset="-120"/>
              </a:rPr>
              <a:t>Key Publicly Traded Companies Analysis</a:t>
            </a:r>
            <a:endParaRPr lang="en-US" sz="3500" dirty="0"/>
          </a:p>
        </p:txBody>
      </p:sp>
      <p:pic>
        <p:nvPicPr>
          <p:cNvPr id="4" name="Image 1" descr="preencoded.png"/>
          <p:cNvPicPr>
            <a:picLocks noChangeAspect="1"/>
          </p:cNvPicPr>
          <p:nvPr/>
        </p:nvPicPr>
        <p:blipFill>
          <a:blip r:embed="rId4"/>
          <a:stretch>
            <a:fillRect/>
          </a:stretch>
        </p:blipFill>
        <p:spPr>
          <a:xfrm>
            <a:off x="6114812" y="1885474"/>
            <a:ext cx="448866" cy="448866"/>
          </a:xfrm>
          <a:prstGeom prst="rect">
            <a:avLst/>
          </a:prstGeom>
        </p:spPr>
      </p:pic>
      <p:sp>
        <p:nvSpPr>
          <p:cNvPr id="5" name="Text 1"/>
          <p:cNvSpPr/>
          <p:nvPr/>
        </p:nvSpPr>
        <p:spPr>
          <a:xfrm>
            <a:off x="6114812" y="2513886"/>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Tata Motors Ltd.</a:t>
            </a:r>
            <a:endParaRPr lang="en-US" sz="1750" dirty="0"/>
          </a:p>
        </p:txBody>
      </p:sp>
      <p:sp>
        <p:nvSpPr>
          <p:cNvPr id="6" name="Text 2"/>
          <p:cNvSpPr/>
          <p:nvPr/>
        </p:nvSpPr>
        <p:spPr>
          <a:xfrm>
            <a:off x="6114812" y="2902029"/>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Market Cap: ₹3,01,749 crore, P/E Ratio: 8.89, ROE: 49.4%, Leading with 65% market share in electric cars.</a:t>
            </a:r>
            <a:endParaRPr lang="en-US" sz="1400" dirty="0"/>
          </a:p>
        </p:txBody>
      </p:sp>
      <p:pic>
        <p:nvPicPr>
          <p:cNvPr id="7" name="Image 2" descr="preencoded.png"/>
          <p:cNvPicPr>
            <a:picLocks noChangeAspect="1"/>
          </p:cNvPicPr>
          <p:nvPr/>
        </p:nvPicPr>
        <p:blipFill>
          <a:blip r:embed="rId5"/>
          <a:stretch>
            <a:fillRect/>
          </a:stretch>
        </p:blipFill>
        <p:spPr>
          <a:xfrm>
            <a:off x="6114812" y="4015026"/>
            <a:ext cx="448866" cy="448866"/>
          </a:xfrm>
          <a:prstGeom prst="rect">
            <a:avLst/>
          </a:prstGeom>
        </p:spPr>
      </p:pic>
      <p:sp>
        <p:nvSpPr>
          <p:cNvPr id="8" name="Text 3"/>
          <p:cNvSpPr/>
          <p:nvPr/>
        </p:nvSpPr>
        <p:spPr>
          <a:xfrm>
            <a:off x="6114812" y="4643438"/>
            <a:ext cx="3117533" cy="280511"/>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Mahindra &amp; Mahindra Ltd.</a:t>
            </a:r>
            <a:endParaRPr lang="en-US" sz="1750" dirty="0"/>
          </a:p>
        </p:txBody>
      </p:sp>
      <p:sp>
        <p:nvSpPr>
          <p:cNvPr id="9" name="Text 4"/>
          <p:cNvSpPr/>
          <p:nvPr/>
        </p:nvSpPr>
        <p:spPr>
          <a:xfrm>
            <a:off x="6114812" y="5031581"/>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Market Cap: ₹3,79,299.19 crore, P/E Ratio: 33.66, ROE: 12%, Strong player in electric SUVs and commercial vehicles.</a:t>
            </a:r>
            <a:endParaRPr lang="en-US" sz="1400" dirty="0"/>
          </a:p>
        </p:txBody>
      </p:sp>
      <p:pic>
        <p:nvPicPr>
          <p:cNvPr id="10" name="Image 3" descr="preencoded.png"/>
          <p:cNvPicPr>
            <a:picLocks noChangeAspect="1"/>
          </p:cNvPicPr>
          <p:nvPr/>
        </p:nvPicPr>
        <p:blipFill>
          <a:blip r:embed="rId6"/>
          <a:stretch>
            <a:fillRect/>
          </a:stretch>
        </p:blipFill>
        <p:spPr>
          <a:xfrm>
            <a:off x="6114812" y="6144578"/>
            <a:ext cx="448866" cy="448866"/>
          </a:xfrm>
          <a:prstGeom prst="rect">
            <a:avLst/>
          </a:prstGeom>
        </p:spPr>
      </p:pic>
      <p:sp>
        <p:nvSpPr>
          <p:cNvPr id="11" name="Text 5"/>
          <p:cNvSpPr/>
          <p:nvPr/>
        </p:nvSpPr>
        <p:spPr>
          <a:xfrm>
            <a:off x="6114812" y="6772989"/>
            <a:ext cx="2631519" cy="280511"/>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Olectra Greentech Ltd.</a:t>
            </a:r>
            <a:endParaRPr lang="en-US" sz="1750" dirty="0"/>
          </a:p>
        </p:txBody>
      </p:sp>
      <p:sp>
        <p:nvSpPr>
          <p:cNvPr id="12" name="Text 6"/>
          <p:cNvSpPr/>
          <p:nvPr/>
        </p:nvSpPr>
        <p:spPr>
          <a:xfrm>
            <a:off x="6114812" y="7161133"/>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Market Cap: ₹13,185.13 crore, P/E Ratio: 116, ROE: 8%, Specializing in electric buses for public transportation.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9983" y="644604"/>
            <a:ext cx="7504033" cy="4041458"/>
          </a:xfrm>
          <a:prstGeom prst="rect">
            <a:avLst/>
          </a:prstGeom>
          <a:noFill/>
          <a:ln/>
        </p:spPr>
        <p:txBody>
          <a:bodyPr wrap="square" lIns="0" tIns="0" rIns="0" bIns="0" rtlCol="0" anchor="t"/>
          <a:lstStyle/>
          <a:p>
            <a:pPr marL="0" indent="0">
              <a:lnSpc>
                <a:spcPts val="7950"/>
              </a:lnSpc>
              <a:buNone/>
            </a:pPr>
            <a:r>
              <a:rPr lang="en-US" sz="6350" dirty="0">
                <a:solidFill>
                  <a:srgbClr val="5C4E3D"/>
                </a:solidFill>
                <a:latin typeface="Libre Baskerville" pitchFamily="34" charset="0"/>
                <a:ea typeface="Libre Baskerville" pitchFamily="34" charset="-122"/>
                <a:cs typeface="Libre Baskerville" pitchFamily="34" charset="-120"/>
              </a:rPr>
              <a:t>Stock Market Analysis: India's Electric Vehicle Sector</a:t>
            </a:r>
            <a:endParaRPr lang="en-US" sz="6350" dirty="0"/>
          </a:p>
        </p:txBody>
      </p:sp>
      <p:sp>
        <p:nvSpPr>
          <p:cNvPr id="4" name="Text 1"/>
          <p:cNvSpPr/>
          <p:nvPr/>
        </p:nvSpPr>
        <p:spPr>
          <a:xfrm>
            <a:off x="819983" y="5037415"/>
            <a:ext cx="7504033" cy="1874044"/>
          </a:xfrm>
          <a:prstGeom prst="rect">
            <a:avLst/>
          </a:prstGeom>
          <a:noFill/>
          <a:ln/>
        </p:spPr>
        <p:txBody>
          <a:bodyPr wrap="square" lIns="0" tIns="0" rIns="0" bIns="0" rtlCol="0" anchor="t"/>
          <a:lstStyle/>
          <a:p>
            <a:pPr marL="0" indent="0">
              <a:lnSpc>
                <a:spcPts val="2950"/>
              </a:lnSpc>
              <a:buNone/>
            </a:pPr>
            <a:r>
              <a:rPr lang="en-US" sz="1800" dirty="0">
                <a:solidFill>
                  <a:srgbClr val="454240"/>
                </a:solidFill>
                <a:latin typeface="DM Sans" pitchFamily="34" charset="0"/>
                <a:ea typeface="DM Sans" pitchFamily="34" charset="-122"/>
                <a:cs typeface="DM Sans" pitchFamily="34" charset="-120"/>
              </a:rPr>
              <a:t>Analyzing the financial metrics of Tata Motors Ltd., Mahindra &amp; Mahindra Ltd., and Olectra Greentech Ltd. provides valuable insights into their performance within India's electric vehicle (EV) sector. Below is a comparative overview of key financial indicators for these companies:</a:t>
            </a:r>
            <a:endParaRPr lang="en-US" sz="1800" dirty="0"/>
          </a:p>
        </p:txBody>
      </p:sp>
      <p:sp>
        <p:nvSpPr>
          <p:cNvPr id="5" name="Shape 2"/>
          <p:cNvSpPr/>
          <p:nvPr/>
        </p:nvSpPr>
        <p:spPr>
          <a:xfrm>
            <a:off x="819983" y="7192566"/>
            <a:ext cx="374809" cy="374809"/>
          </a:xfrm>
          <a:prstGeom prst="roundRect">
            <a:avLst>
              <a:gd name="adj" fmla="val 24393986"/>
            </a:avLst>
          </a:prstGeom>
          <a:noFill/>
          <a:ln w="7620">
            <a:solidFill>
              <a:srgbClr val="FFFFFF"/>
            </a:solidFill>
            <a:prstDash val="solid"/>
          </a:ln>
        </p:spPr>
      </p:sp>
      <p:sp>
        <p:nvSpPr>
          <p:cNvPr id="7" name="Text 3"/>
          <p:cNvSpPr/>
          <p:nvPr/>
        </p:nvSpPr>
        <p:spPr>
          <a:xfrm>
            <a:off x="1311831" y="7174944"/>
            <a:ext cx="2032516" cy="410051"/>
          </a:xfrm>
          <a:prstGeom prst="rect">
            <a:avLst/>
          </a:prstGeom>
          <a:noFill/>
          <a:ln/>
        </p:spPr>
        <p:txBody>
          <a:bodyPr wrap="none" lIns="0" tIns="0" rIns="0" bIns="0" rtlCol="0" anchor="t"/>
          <a:lstStyle/>
          <a:p>
            <a:pPr marL="0" indent="0" algn="l">
              <a:lnSpc>
                <a:spcPts val="3200"/>
              </a:lnSpc>
              <a:buNone/>
            </a:pPr>
            <a:endParaRPr lang="en-US" sz="2300"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7F768D2-BF5E-D4D3-DB27-513C86035DA1}"/>
                  </a:ext>
                </a:extLst>
              </p14:cNvPr>
              <p14:cNvContentPartPr/>
              <p14:nvPr/>
            </p14:nvContentPartPr>
            <p14:xfrm>
              <a:off x="-806845" y="4711871"/>
              <a:ext cx="360" cy="360"/>
            </p14:xfrm>
          </p:contentPart>
        </mc:Choice>
        <mc:Fallback>
          <p:pic>
            <p:nvPicPr>
              <p:cNvPr id="6" name="Ink 5">
                <a:extLst>
                  <a:ext uri="{FF2B5EF4-FFF2-40B4-BE49-F238E27FC236}">
                    <a16:creationId xmlns:a16="http://schemas.microsoft.com/office/drawing/2014/main" id="{07F768D2-BF5E-D4D3-DB27-513C86035DA1}"/>
                  </a:ext>
                </a:extLst>
              </p:cNvPr>
              <p:cNvPicPr/>
              <p:nvPr/>
            </p:nvPicPr>
            <p:blipFill>
              <a:blip r:embed="rId5"/>
              <a:stretch>
                <a:fillRect/>
              </a:stretch>
            </p:blipFill>
            <p:spPr>
              <a:xfrm>
                <a:off x="-869845" y="4648871"/>
                <a:ext cx="126000" cy="126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1654</Words>
  <Application>Microsoft Office PowerPoint</Application>
  <PresentationFormat>Custom</PresentationFormat>
  <Paragraphs>137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Libre Baskerville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 Kumar</cp:lastModifiedBy>
  <cp:revision>2</cp:revision>
  <dcterms:created xsi:type="dcterms:W3CDTF">2024-11-09T15:23:49Z</dcterms:created>
  <dcterms:modified xsi:type="dcterms:W3CDTF">2024-11-09T15:36:39Z</dcterms:modified>
</cp:coreProperties>
</file>